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7" r:id="rId1"/>
  </p:sldMasterIdLst>
  <p:notesMasterIdLst>
    <p:notesMasterId r:id="rId4"/>
  </p:notesMasterIdLst>
  <p:handoutMasterIdLst>
    <p:handoutMasterId r:id="rId5"/>
  </p:handoutMasterIdLst>
  <p:sldIdLst>
    <p:sldId id="267" r:id="rId2"/>
    <p:sldId id="271" r:id="rId3"/>
  </p:sldIdLst>
  <p:sldSz cx="30275213" cy="42803763"/>
  <p:notesSz cx="6797675" cy="9926638"/>
  <p:defaultTextStyle>
    <a:defPPr>
      <a:defRPr lang="fr-FR"/>
    </a:defPPr>
    <a:lvl1pPr marL="0" algn="l" defTabSz="2087941" rtl="0" eaLnBrk="1" latinLnBrk="0" hangingPunct="1">
      <a:defRPr sz="8220" kern="1200">
        <a:solidFill>
          <a:schemeClr val="tx1"/>
        </a:solidFill>
        <a:latin typeface="+mn-lt"/>
        <a:ea typeface="+mn-ea"/>
        <a:cs typeface="+mn-cs"/>
      </a:defRPr>
    </a:lvl1pPr>
    <a:lvl2pPr marL="2087941" algn="l" defTabSz="2087941" rtl="0" eaLnBrk="1" latinLnBrk="0" hangingPunct="1">
      <a:defRPr sz="8220" kern="1200">
        <a:solidFill>
          <a:schemeClr val="tx1"/>
        </a:solidFill>
        <a:latin typeface="+mn-lt"/>
        <a:ea typeface="+mn-ea"/>
        <a:cs typeface="+mn-cs"/>
      </a:defRPr>
    </a:lvl2pPr>
    <a:lvl3pPr marL="4175882" algn="l" defTabSz="2087941" rtl="0" eaLnBrk="1" latinLnBrk="0" hangingPunct="1">
      <a:defRPr sz="8220" kern="1200">
        <a:solidFill>
          <a:schemeClr val="tx1"/>
        </a:solidFill>
        <a:latin typeface="+mn-lt"/>
        <a:ea typeface="+mn-ea"/>
        <a:cs typeface="+mn-cs"/>
      </a:defRPr>
    </a:lvl3pPr>
    <a:lvl4pPr marL="6263823" algn="l" defTabSz="2087941" rtl="0" eaLnBrk="1" latinLnBrk="0" hangingPunct="1">
      <a:defRPr sz="8220" kern="1200">
        <a:solidFill>
          <a:schemeClr val="tx1"/>
        </a:solidFill>
        <a:latin typeface="+mn-lt"/>
        <a:ea typeface="+mn-ea"/>
        <a:cs typeface="+mn-cs"/>
      </a:defRPr>
    </a:lvl4pPr>
    <a:lvl5pPr marL="8351764" algn="l" defTabSz="2087941" rtl="0" eaLnBrk="1" latinLnBrk="0" hangingPunct="1">
      <a:defRPr sz="8220" kern="1200">
        <a:solidFill>
          <a:schemeClr val="tx1"/>
        </a:solidFill>
        <a:latin typeface="+mn-lt"/>
        <a:ea typeface="+mn-ea"/>
        <a:cs typeface="+mn-cs"/>
      </a:defRPr>
    </a:lvl5pPr>
    <a:lvl6pPr marL="10439705" algn="l" defTabSz="2087941" rtl="0" eaLnBrk="1" latinLnBrk="0" hangingPunct="1">
      <a:defRPr sz="8220" kern="1200">
        <a:solidFill>
          <a:schemeClr val="tx1"/>
        </a:solidFill>
        <a:latin typeface="+mn-lt"/>
        <a:ea typeface="+mn-ea"/>
        <a:cs typeface="+mn-cs"/>
      </a:defRPr>
    </a:lvl6pPr>
    <a:lvl7pPr marL="12527646" algn="l" defTabSz="2087941" rtl="0" eaLnBrk="1" latinLnBrk="0" hangingPunct="1">
      <a:defRPr sz="8220" kern="1200">
        <a:solidFill>
          <a:schemeClr val="tx1"/>
        </a:solidFill>
        <a:latin typeface="+mn-lt"/>
        <a:ea typeface="+mn-ea"/>
        <a:cs typeface="+mn-cs"/>
      </a:defRPr>
    </a:lvl7pPr>
    <a:lvl8pPr marL="14615587" algn="l" defTabSz="2087941" rtl="0" eaLnBrk="1" latinLnBrk="0" hangingPunct="1">
      <a:defRPr sz="8220" kern="1200">
        <a:solidFill>
          <a:schemeClr val="tx1"/>
        </a:solidFill>
        <a:latin typeface="+mn-lt"/>
        <a:ea typeface="+mn-ea"/>
        <a:cs typeface="+mn-cs"/>
      </a:defRPr>
    </a:lvl8pPr>
    <a:lvl9pPr marL="16703528" algn="l" defTabSz="2087941" rtl="0" eaLnBrk="1" latinLnBrk="0" hangingPunct="1">
      <a:defRPr sz="82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2" userDrawn="1">
          <p15:clr>
            <a:srgbClr val="A4A3A4"/>
          </p15:clr>
        </p15:guide>
        <p15:guide id="2" pos="953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stin ROUXEL, Ifremer Brest PDG-REM-RDT-LDCM, 0298224606" initials="JRIBP0" lastIdx="5" clrIdx="0">
    <p:extLst>
      <p:ext uri="{19B8F6BF-5375-455C-9EA6-DF929625EA0E}">
        <p15:presenceInfo xmlns:p15="http://schemas.microsoft.com/office/powerpoint/2012/main" userId="S-1-5-21-500109986-1412980772-1848903544-321641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2D2"/>
    <a:srgbClr val="187AAC"/>
    <a:srgbClr val="6600CC"/>
    <a:srgbClr val="33CCFF"/>
    <a:srgbClr val="FFFFFF"/>
    <a:srgbClr val="FFC000"/>
    <a:srgbClr val="13E353"/>
    <a:srgbClr val="E6E6E6"/>
    <a:srgbClr val="4F81BD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5758FB7-9AC5-4552-8A53-C91805E547FA}" styleName="Style à thème 1 - Accentuation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BDBED569-4797-4DF1-A0F4-6AAB3CD982D8}" styleName="Style léger 3 - Accentuation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80" autoAdjust="0"/>
    <p:restoredTop sz="94067" autoAdjust="0"/>
  </p:normalViewPr>
  <p:slideViewPr>
    <p:cSldViewPr snapToGrid="0" snapToObjects="1">
      <p:cViewPr>
        <p:scale>
          <a:sx n="50" d="100"/>
          <a:sy n="50" d="100"/>
        </p:scale>
        <p:origin x="686" y="-3398"/>
      </p:cViewPr>
      <p:guideLst>
        <p:guide orient="horz" pos="13482"/>
        <p:guide pos="95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handoutMaster" Target="handoutMasters/handoutMaster1.xml"/><Relationship Id="rId1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0C46ED-7803-2C4C-B282-9892E322E1CF}" type="datetime1">
              <a:rPr lang="fr-FR" smtClean="0"/>
              <a:t>12/01/2026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DC5107-9872-B540-9E95-35D9A9A0B4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76543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C41925-E3E2-B640-90AA-64598CE09C95}" type="datetime1">
              <a:rPr lang="fr-FR" smtClean="0"/>
              <a:t>12/01/2026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082800" y="744538"/>
            <a:ext cx="26320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9DA962-CDD0-7A4D-B4BD-EE12C9A0BD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64274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2087941" rtl="0" eaLnBrk="1" latinLnBrk="0" hangingPunct="1">
      <a:defRPr sz="5480" kern="1200">
        <a:solidFill>
          <a:schemeClr val="tx1"/>
        </a:solidFill>
        <a:latin typeface="+mn-lt"/>
        <a:ea typeface="+mn-ea"/>
        <a:cs typeface="+mn-cs"/>
      </a:defRPr>
    </a:lvl1pPr>
    <a:lvl2pPr marL="2087941" algn="l" defTabSz="2087941" rtl="0" eaLnBrk="1" latinLnBrk="0" hangingPunct="1">
      <a:defRPr sz="5480" kern="1200">
        <a:solidFill>
          <a:schemeClr val="tx1"/>
        </a:solidFill>
        <a:latin typeface="+mn-lt"/>
        <a:ea typeface="+mn-ea"/>
        <a:cs typeface="+mn-cs"/>
      </a:defRPr>
    </a:lvl2pPr>
    <a:lvl3pPr marL="4175882" algn="l" defTabSz="2087941" rtl="0" eaLnBrk="1" latinLnBrk="0" hangingPunct="1">
      <a:defRPr sz="5480" kern="1200">
        <a:solidFill>
          <a:schemeClr val="tx1"/>
        </a:solidFill>
        <a:latin typeface="+mn-lt"/>
        <a:ea typeface="+mn-ea"/>
        <a:cs typeface="+mn-cs"/>
      </a:defRPr>
    </a:lvl3pPr>
    <a:lvl4pPr marL="6263823" algn="l" defTabSz="2087941" rtl="0" eaLnBrk="1" latinLnBrk="0" hangingPunct="1">
      <a:defRPr sz="5480" kern="1200">
        <a:solidFill>
          <a:schemeClr val="tx1"/>
        </a:solidFill>
        <a:latin typeface="+mn-lt"/>
        <a:ea typeface="+mn-ea"/>
        <a:cs typeface="+mn-cs"/>
      </a:defRPr>
    </a:lvl4pPr>
    <a:lvl5pPr marL="8351764" algn="l" defTabSz="2087941" rtl="0" eaLnBrk="1" latinLnBrk="0" hangingPunct="1">
      <a:defRPr sz="5480" kern="1200">
        <a:solidFill>
          <a:schemeClr val="tx1"/>
        </a:solidFill>
        <a:latin typeface="+mn-lt"/>
        <a:ea typeface="+mn-ea"/>
        <a:cs typeface="+mn-cs"/>
      </a:defRPr>
    </a:lvl5pPr>
    <a:lvl6pPr marL="10439705" algn="l" defTabSz="2087941" rtl="0" eaLnBrk="1" latinLnBrk="0" hangingPunct="1">
      <a:defRPr sz="5480" kern="1200">
        <a:solidFill>
          <a:schemeClr val="tx1"/>
        </a:solidFill>
        <a:latin typeface="+mn-lt"/>
        <a:ea typeface="+mn-ea"/>
        <a:cs typeface="+mn-cs"/>
      </a:defRPr>
    </a:lvl6pPr>
    <a:lvl7pPr marL="12527646" algn="l" defTabSz="2087941" rtl="0" eaLnBrk="1" latinLnBrk="0" hangingPunct="1">
      <a:defRPr sz="5480" kern="1200">
        <a:solidFill>
          <a:schemeClr val="tx1"/>
        </a:solidFill>
        <a:latin typeface="+mn-lt"/>
        <a:ea typeface="+mn-ea"/>
        <a:cs typeface="+mn-cs"/>
      </a:defRPr>
    </a:lvl7pPr>
    <a:lvl8pPr marL="14615587" algn="l" defTabSz="2087941" rtl="0" eaLnBrk="1" latinLnBrk="0" hangingPunct="1">
      <a:defRPr sz="5480" kern="1200">
        <a:solidFill>
          <a:schemeClr val="tx1"/>
        </a:solidFill>
        <a:latin typeface="+mn-lt"/>
        <a:ea typeface="+mn-ea"/>
        <a:cs typeface="+mn-cs"/>
      </a:defRPr>
    </a:lvl8pPr>
    <a:lvl9pPr marL="16703528" algn="l" defTabSz="2087941" rtl="0" eaLnBrk="1" latinLnBrk="0" hangingPunct="1">
      <a:defRPr sz="54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9DA962-CDD0-7A4D-B4BD-EE12C9A0BD9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1809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9DA962-CDD0-7A4D-B4BD-EE12C9A0BD9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1809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ere Page Ifre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rez_PPT4garde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354676" cy="42916109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92D2"/>
                </a:solidFill>
              </a:defRPr>
            </a:lvl1pPr>
          </a:lstStyle>
          <a:p>
            <a:fld id="{0F447B95-E6F3-9E41-9DD9-E80BDFDD31A6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0" name="Image 9" descr="Logo Ifremer 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4756" y="2485854"/>
            <a:ext cx="6102603" cy="4133802"/>
          </a:xfrm>
          <a:prstGeom prst="rect">
            <a:avLst/>
          </a:prstGeom>
        </p:spPr>
      </p:pic>
      <p:sp>
        <p:nvSpPr>
          <p:cNvPr id="13" name="Titre 1"/>
          <p:cNvSpPr>
            <a:spLocks noGrp="1"/>
          </p:cNvSpPr>
          <p:nvPr>
            <p:ph type="ctrTitle"/>
          </p:nvPr>
        </p:nvSpPr>
        <p:spPr>
          <a:xfrm>
            <a:off x="11150815" y="13855088"/>
            <a:ext cx="17106542" cy="523220"/>
          </a:xfrm>
        </p:spPr>
        <p:txBody>
          <a:bodyPr wrap="square" anchor="ctr" anchorCtr="0">
            <a:spAutoFit/>
          </a:bodyPr>
          <a:lstStyle>
            <a:lvl1pPr algn="l">
              <a:defRPr sz="2800" b="0" i="0" kern="1200" cap="all" spc="500">
                <a:solidFill>
                  <a:srgbClr val="F3E816"/>
                </a:solidFill>
                <a:latin typeface="Open Sans Light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15" name="Sous-titre 2"/>
          <p:cNvSpPr>
            <a:spLocks noGrp="1"/>
          </p:cNvSpPr>
          <p:nvPr>
            <p:ph type="subTitle" idx="1"/>
          </p:nvPr>
        </p:nvSpPr>
        <p:spPr>
          <a:xfrm>
            <a:off x="11150815" y="28531220"/>
            <a:ext cx="17106542" cy="369332"/>
          </a:xfrm>
        </p:spPr>
        <p:txBody>
          <a:bodyPr wrap="square" anchor="ctr" anchorCtr="0">
            <a:spAutoFit/>
          </a:bodyPr>
          <a:lstStyle>
            <a:lvl1pPr marL="0" indent="0" algn="l">
              <a:buNone/>
              <a:defRPr sz="1800" b="0" i="0" kern="1200" cap="all" spc="500" baseline="0">
                <a:solidFill>
                  <a:srgbClr val="F3E816"/>
                </a:solidFill>
                <a:latin typeface="Open Sans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703774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F5D6-F39F-D449-BF94-7BFE23EC9A71}" type="datetime1">
              <a:rPr lang="fr-FR" smtClean="0"/>
              <a:t>12/01/2026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47B95-E6F3-9E41-9DD9-E80BDFDD31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3918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21949529" y="1714138"/>
            <a:ext cx="6811923" cy="36521916"/>
          </a:xfrm>
        </p:spPr>
        <p:txBody>
          <a:bodyPr vert="eaVert"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513761" y="1714138"/>
            <a:ext cx="19931182" cy="36521916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4E19E-B504-4C4B-B4C2-55F7F6DED638}" type="datetime1">
              <a:rPr lang="fr-FR" smtClean="0"/>
              <a:t>12/01/2026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47B95-E6F3-9E41-9DD9-E80BDFDD31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3768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538A0-9A67-AC4C-91F1-81C206E20709}" type="datetime1">
              <a:rPr lang="fr-FR" smtClean="0"/>
              <a:t>12/01/2026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47B95-E6F3-9E41-9DD9-E80BDFDD31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8694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SsTitre Ifre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Prez_PPT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13" y="0"/>
            <a:ext cx="2873575" cy="4291610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529327" y="10708466"/>
            <a:ext cx="25733931" cy="9175067"/>
          </a:xfrm>
        </p:spPr>
        <p:txBody>
          <a:bodyPr/>
          <a:lstStyle>
            <a:lvl1pPr>
              <a:defRPr>
                <a:solidFill>
                  <a:srgbClr val="1B3C80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799968" y="21667018"/>
            <a:ext cx="21192649" cy="10938739"/>
          </a:xfrm>
        </p:spPr>
        <p:txBody>
          <a:bodyPr/>
          <a:lstStyle>
            <a:lvl1pPr marL="0" indent="0" algn="ctr">
              <a:buNone/>
              <a:defRPr b="0" i="0">
                <a:solidFill>
                  <a:srgbClr val="0092D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92D2"/>
                </a:solidFill>
              </a:defRPr>
            </a:lvl1pPr>
          </a:lstStyle>
          <a:p>
            <a:fld id="{0F447B95-E6F3-9E41-9DD9-E80BDFDD31A6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9" name="Image 8" descr="Logo Ifremer 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8" y="1271357"/>
            <a:ext cx="2553714" cy="1729845"/>
          </a:xfrm>
          <a:prstGeom prst="rect">
            <a:avLst/>
          </a:prstGeom>
        </p:spPr>
      </p:pic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59597" y="39672750"/>
            <a:ext cx="2808463" cy="2278905"/>
          </a:xfrm>
        </p:spPr>
        <p:txBody>
          <a:bodyPr/>
          <a:lstStyle>
            <a:lvl1pPr algn="ctr">
              <a:defRPr sz="1050">
                <a:solidFill>
                  <a:srgbClr val="0092D2"/>
                </a:solidFill>
              </a:defRPr>
            </a:lvl1pPr>
          </a:lstStyle>
          <a:p>
            <a:fld id="{6EB03B9D-5203-1848-BF68-82F271F9D659}" type="datetime1">
              <a:rPr lang="fr-FR" smtClean="0"/>
              <a:pPr/>
              <a:t>12/01/2026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9766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 Ifre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Prez_PPT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13" y="0"/>
            <a:ext cx="2873575" cy="42916109"/>
          </a:xfrm>
          <a:prstGeom prst="rect">
            <a:avLst/>
          </a:prstGeom>
        </p:spPr>
      </p:pic>
      <p:pic>
        <p:nvPicPr>
          <p:cNvPr id="11" name="Image 10" descr="Logo Ifremer 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8" y="1271357"/>
            <a:ext cx="2553714" cy="172984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58723" y="3123662"/>
            <a:ext cx="26176209" cy="7133961"/>
          </a:xfrm>
        </p:spPr>
        <p:txBody>
          <a:bodyPr/>
          <a:lstStyle>
            <a:lvl1pPr>
              <a:defRPr>
                <a:solidFill>
                  <a:srgbClr val="187AAC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58723" y="11397082"/>
            <a:ext cx="26176209" cy="26500199"/>
          </a:xfrm>
        </p:spPr>
        <p:txBody>
          <a:bodyPr/>
          <a:lstStyle>
            <a:lvl1pPr marL="0" indent="0">
              <a:buNone/>
              <a:defRPr sz="2800">
                <a:latin typeface="Open Sans"/>
                <a:cs typeface="Open Sans"/>
              </a:defRPr>
            </a:lvl1pPr>
            <a:lvl2pPr marL="457200" indent="0">
              <a:buNone/>
              <a:defRPr sz="2200" b="1" i="0">
                <a:solidFill>
                  <a:srgbClr val="187AAC"/>
                </a:solidFill>
                <a:latin typeface="Open Sans"/>
              </a:defRPr>
            </a:lvl2pPr>
            <a:lvl3pPr marL="712800">
              <a:defRPr sz="2000">
                <a:latin typeface="Open Sans"/>
              </a:defRPr>
            </a:lvl3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59597" y="39672750"/>
            <a:ext cx="2808463" cy="2278905"/>
          </a:xfrm>
        </p:spPr>
        <p:txBody>
          <a:bodyPr/>
          <a:lstStyle>
            <a:lvl1pPr algn="ctr">
              <a:defRPr sz="1050">
                <a:solidFill>
                  <a:srgbClr val="0092D2"/>
                </a:solidFill>
              </a:defRPr>
            </a:lvl1pPr>
          </a:lstStyle>
          <a:p>
            <a:fld id="{6EB03B9D-5203-1848-BF68-82F271F9D659}" type="datetime1">
              <a:rPr lang="fr-FR" smtClean="0"/>
              <a:pPr/>
              <a:t>12/01/2026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92D2"/>
                </a:solidFill>
              </a:defRPr>
            </a:lvl1pPr>
          </a:lstStyle>
          <a:p>
            <a:fld id="{0F447B95-E6F3-9E41-9DD9-E80BDFDD31A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3839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la Partie Ifre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Prez_PPT4v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30493328" cy="4311213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98198" y="15820440"/>
            <a:ext cx="20653969" cy="21480236"/>
          </a:xfrm>
        </p:spPr>
        <p:txBody>
          <a:bodyPr anchor="t" anchorCtr="0"/>
          <a:lstStyle>
            <a:lvl1pPr algn="l">
              <a:defRPr sz="4000" b="0" i="0">
                <a:solidFill>
                  <a:schemeClr val="bg1"/>
                </a:solidFill>
                <a:latin typeface="Open Sans Light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2098198" y="3931989"/>
            <a:ext cx="8639624" cy="1068514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50">
                <a:solidFill>
                  <a:srgbClr val="0092D2"/>
                </a:solidFill>
                <a:latin typeface=""/>
              </a:defRPr>
            </a:lvl1pPr>
          </a:lstStyle>
          <a:p>
            <a:fld id="{D2C4B537-1E70-B34C-A4EE-E549A5C45E95}" type="datetime1">
              <a:rPr lang="fr-FR" smtClean="0"/>
              <a:pPr/>
              <a:t>12/01/2026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92D2"/>
                </a:solidFill>
              </a:defRPr>
            </a:lvl1pPr>
          </a:lstStyle>
          <a:p>
            <a:fld id="{0F447B95-E6F3-9E41-9DD9-E80BDFDD31A6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0" name="Espace réservé pour une image  2"/>
          <p:cNvSpPr>
            <a:spLocks noGrp="1"/>
          </p:cNvSpPr>
          <p:nvPr>
            <p:ph type="pic" idx="13"/>
          </p:nvPr>
        </p:nvSpPr>
        <p:spPr>
          <a:xfrm>
            <a:off x="11638901" y="3931989"/>
            <a:ext cx="8624431" cy="1068514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690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Prez_PPT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13" y="0"/>
            <a:ext cx="2873575" cy="4291610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75439" y="3001202"/>
            <a:ext cx="26173917" cy="7133961"/>
          </a:xfrm>
        </p:spPr>
        <p:txBody>
          <a:bodyPr/>
          <a:lstStyle>
            <a:lvl1pPr>
              <a:defRPr>
                <a:solidFill>
                  <a:srgbClr val="187AAC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375440" y="11274617"/>
            <a:ext cx="12559871" cy="23561830"/>
          </a:xfrm>
        </p:spPr>
        <p:txBody>
          <a:bodyPr/>
          <a:lstStyle>
            <a:lvl1pPr marL="342900" indent="-342900">
              <a:buFont typeface="Arial"/>
              <a:buChar char="•"/>
              <a:defRPr sz="2500" baseline="0">
                <a:latin typeface="Open Sans"/>
              </a:defRPr>
            </a:lvl1pPr>
            <a:lvl2pPr marL="313200" indent="0">
              <a:buNone/>
              <a:defRPr sz="2200" b="1" i="0">
                <a:solidFill>
                  <a:srgbClr val="0092D2"/>
                </a:solidFill>
                <a:latin typeface="Open Sans"/>
                <a:cs typeface="Open Sans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6989485" y="11274617"/>
            <a:ext cx="12559871" cy="23561830"/>
          </a:xfrm>
        </p:spPr>
        <p:txBody>
          <a:bodyPr/>
          <a:lstStyle>
            <a:lvl1pPr>
              <a:defRPr sz="2500">
                <a:latin typeface="Open Sans"/>
              </a:defRPr>
            </a:lvl1pPr>
            <a:lvl2pPr marL="349200" indent="0">
              <a:buNone/>
              <a:defRPr sz="2200" b="1" i="0">
                <a:solidFill>
                  <a:srgbClr val="0092D2"/>
                </a:solidFill>
                <a:latin typeface="Open Sans"/>
                <a:cs typeface="Open Sans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59597" y="39672750"/>
            <a:ext cx="2808463" cy="2278905"/>
          </a:xfrm>
        </p:spPr>
        <p:txBody>
          <a:bodyPr/>
          <a:lstStyle>
            <a:lvl1pPr algn="ctr">
              <a:defRPr sz="1050">
                <a:solidFill>
                  <a:srgbClr val="0092D2"/>
                </a:solidFill>
              </a:defRPr>
            </a:lvl1pPr>
          </a:lstStyle>
          <a:p>
            <a:fld id="{BD11D91D-1491-D948-B5FF-8107FB11BE15}" type="datetime1">
              <a:rPr lang="fr-FR" smtClean="0"/>
              <a:pPr/>
              <a:t>12/01/2026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92D2"/>
                </a:solidFill>
              </a:defRPr>
            </a:lvl1pPr>
          </a:lstStyle>
          <a:p>
            <a:fld id="{0F447B95-E6F3-9E41-9DD9-E80BDFDD31A6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2" name="Image 11" descr="Logo Ifremer 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8" y="1271357"/>
            <a:ext cx="2553714" cy="172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685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91534" y="27505383"/>
            <a:ext cx="25733931" cy="850130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391534" y="18142065"/>
            <a:ext cx="25733931" cy="936332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70B34-F1D1-AB4C-9D69-9859871B7704}" type="datetime1">
              <a:rPr lang="fr-FR" smtClean="0"/>
              <a:t>12/01/2026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47B95-E6F3-9E41-9DD9-E80BDFDD31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5019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513762" y="9581307"/>
            <a:ext cx="13376809" cy="39930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513762" y="13574339"/>
            <a:ext cx="13376809" cy="246617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15379390" y="9581307"/>
            <a:ext cx="13382065" cy="39930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15379390" y="13574339"/>
            <a:ext cx="13382065" cy="246617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2E43-6FFB-B44E-AD17-BFB64ED72465}" type="datetime1">
              <a:rPr lang="fr-FR" smtClean="0"/>
              <a:t>12/01/2026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47B95-E6F3-9E41-9DD9-E80BDFDD31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433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6546D-BE63-DD4F-B215-3990C2EAC06E}" type="datetime1">
              <a:rPr lang="fr-FR" smtClean="0"/>
              <a:t>12/01/2026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47B95-E6F3-9E41-9DD9-E80BDFDD31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0889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13762" y="1704223"/>
            <a:ext cx="9960338" cy="725286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836766" y="1704228"/>
            <a:ext cx="16924687" cy="3653182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513762" y="8957088"/>
            <a:ext cx="9960338" cy="2927896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95392-5F5C-FA4A-B403-856F43DC1F56}" type="datetime1">
              <a:rPr lang="fr-FR" smtClean="0"/>
              <a:t>12/01/2026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47B95-E6F3-9E41-9DD9-E80BDFDD31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474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513761" y="1714136"/>
            <a:ext cx="27247692" cy="7133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513761" y="9987548"/>
            <a:ext cx="27247692" cy="28248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513761" y="39672750"/>
            <a:ext cx="7064216" cy="22789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ECDC7-42CE-5D4E-A5B6-833C2B89EC98}" type="datetime1">
              <a:rPr lang="fr-FR" smtClean="0"/>
              <a:t>12/01/2026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0344031" y="39672750"/>
            <a:ext cx="9587151" cy="22789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21697236" y="39672750"/>
            <a:ext cx="7064216" cy="22789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47B95-E6F3-9E41-9DD9-E80BDFDD31A6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ZoneTexte 6"/>
          <p:cNvSpPr txBox="1"/>
          <p:nvPr userDrawn="1"/>
        </p:nvSpPr>
        <p:spPr>
          <a:xfrm>
            <a:off x="8898128" y="-7431816"/>
            <a:ext cx="184731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2520" dirty="0"/>
          </a:p>
        </p:txBody>
      </p:sp>
    </p:spTree>
    <p:extLst>
      <p:ext uri="{BB962C8B-B14F-4D97-AF65-F5344CB8AC3E}">
        <p14:creationId xmlns:p14="http://schemas.microsoft.com/office/powerpoint/2010/main" val="1922126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18" r:id="rId2"/>
    <p:sldLayoutId id="2147483719" r:id="rId3"/>
    <p:sldLayoutId id="2147483726" r:id="rId4"/>
    <p:sldLayoutId id="2147483721" r:id="rId5"/>
    <p:sldLayoutId id="2147483720" r:id="rId6"/>
    <p:sldLayoutId id="2147483722" r:id="rId7"/>
    <p:sldLayoutId id="2147483724" r:id="rId8"/>
    <p:sldLayoutId id="2147483725" r:id="rId9"/>
    <p:sldLayoutId id="2147483727" r:id="rId10"/>
    <p:sldLayoutId id="2147483728" r:id="rId11"/>
    <p:sldLayoutId id="2147483729" r:id="rId12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18" Type="http://schemas.openxmlformats.org/officeDocument/2006/relationships/image" Target="../media/image19.tmp"/><Relationship Id="rId26" Type="http://schemas.openxmlformats.org/officeDocument/2006/relationships/image" Target="../media/image27.png"/><Relationship Id="rId3" Type="http://schemas.openxmlformats.org/officeDocument/2006/relationships/image" Target="../media/image5.png"/><Relationship Id="rId21" Type="http://schemas.openxmlformats.org/officeDocument/2006/relationships/image" Target="../media/image22.tmp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17" Type="http://schemas.openxmlformats.org/officeDocument/2006/relationships/image" Target="../media/image18.tmp"/><Relationship Id="rId25" Type="http://schemas.openxmlformats.org/officeDocument/2006/relationships/image" Target="../media/image26.tm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tmp"/><Relationship Id="rId20" Type="http://schemas.openxmlformats.org/officeDocument/2006/relationships/image" Target="../media/image21.tmp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emf"/><Relationship Id="rId11" Type="http://schemas.openxmlformats.org/officeDocument/2006/relationships/image" Target="../media/image12.tmp"/><Relationship Id="rId24" Type="http://schemas.openxmlformats.org/officeDocument/2006/relationships/image" Target="../media/image25.png"/><Relationship Id="rId5" Type="http://schemas.openxmlformats.org/officeDocument/2006/relationships/image" Target="../media/image7.emf"/><Relationship Id="rId15" Type="http://schemas.openxmlformats.org/officeDocument/2006/relationships/image" Target="../media/image16.tmp"/><Relationship Id="rId23" Type="http://schemas.openxmlformats.org/officeDocument/2006/relationships/image" Target="../media/image24.png"/><Relationship Id="rId28" Type="http://schemas.openxmlformats.org/officeDocument/2006/relationships/image" Target="../media/image29.tmp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6.png"/><Relationship Id="rId9" Type="http://schemas.microsoft.com/office/2007/relationships/hdphoto" Target="../media/hdphoto1.wdp"/><Relationship Id="rId14" Type="http://schemas.openxmlformats.org/officeDocument/2006/relationships/image" Target="../media/image15.emf"/><Relationship Id="rId22" Type="http://schemas.openxmlformats.org/officeDocument/2006/relationships/image" Target="../media/image23.png"/><Relationship Id="rId27" Type="http://schemas.openxmlformats.org/officeDocument/2006/relationships/image" Target="../media/image28.tm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18" Type="http://schemas.openxmlformats.org/officeDocument/2006/relationships/image" Target="../media/image20.png"/><Relationship Id="rId26" Type="http://schemas.openxmlformats.org/officeDocument/2006/relationships/image" Target="../media/image27.png"/><Relationship Id="rId3" Type="http://schemas.openxmlformats.org/officeDocument/2006/relationships/image" Target="../media/image5.png"/><Relationship Id="rId21" Type="http://schemas.openxmlformats.org/officeDocument/2006/relationships/image" Target="../media/image17.tmp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17" Type="http://schemas.openxmlformats.org/officeDocument/2006/relationships/image" Target="../media/image18.tmp"/><Relationship Id="rId25" Type="http://schemas.openxmlformats.org/officeDocument/2006/relationships/image" Target="../media/image26.tmp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tmp"/><Relationship Id="rId20" Type="http://schemas.openxmlformats.org/officeDocument/2006/relationships/image" Target="../media/image22.tmp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emf"/><Relationship Id="rId11" Type="http://schemas.openxmlformats.org/officeDocument/2006/relationships/image" Target="../media/image12.tmp"/><Relationship Id="rId24" Type="http://schemas.openxmlformats.org/officeDocument/2006/relationships/image" Target="../media/image25.png"/><Relationship Id="rId5" Type="http://schemas.openxmlformats.org/officeDocument/2006/relationships/image" Target="../media/image7.emf"/><Relationship Id="rId15" Type="http://schemas.openxmlformats.org/officeDocument/2006/relationships/image" Target="../media/image30.tmp"/><Relationship Id="rId23" Type="http://schemas.openxmlformats.org/officeDocument/2006/relationships/image" Target="../media/image24.png"/><Relationship Id="rId28" Type="http://schemas.openxmlformats.org/officeDocument/2006/relationships/image" Target="../media/image29.tmp"/><Relationship Id="rId10" Type="http://schemas.openxmlformats.org/officeDocument/2006/relationships/image" Target="../media/image11.png"/><Relationship Id="rId19" Type="http://schemas.openxmlformats.org/officeDocument/2006/relationships/image" Target="../media/image21.tmp"/><Relationship Id="rId4" Type="http://schemas.openxmlformats.org/officeDocument/2006/relationships/image" Target="../media/image6.png"/><Relationship Id="rId9" Type="http://schemas.microsoft.com/office/2007/relationships/hdphoto" Target="../media/hdphoto1.wdp"/><Relationship Id="rId14" Type="http://schemas.openxmlformats.org/officeDocument/2006/relationships/image" Target="../media/image15.emf"/><Relationship Id="rId22" Type="http://schemas.openxmlformats.org/officeDocument/2006/relationships/image" Target="../media/image23.png"/><Relationship Id="rId27" Type="http://schemas.openxmlformats.org/officeDocument/2006/relationships/image" Target="../media/image28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e 171">
            <a:extLst>
              <a:ext uri="{FF2B5EF4-FFF2-40B4-BE49-F238E27FC236}">
                <a16:creationId xmlns:a16="http://schemas.microsoft.com/office/drawing/2014/main" id="{BAB40DD0-10F9-4001-91E5-034E84290508}"/>
              </a:ext>
            </a:extLst>
          </p:cNvPr>
          <p:cNvGrpSpPr/>
          <p:nvPr/>
        </p:nvGrpSpPr>
        <p:grpSpPr>
          <a:xfrm>
            <a:off x="10482607" y="18525421"/>
            <a:ext cx="2543059" cy="2447785"/>
            <a:chOff x="20662739" y="6470531"/>
            <a:chExt cx="2543059" cy="2447785"/>
          </a:xfrm>
        </p:grpSpPr>
        <p:sp>
          <p:nvSpPr>
            <p:cNvPr id="173" name="ZoneTexte 172">
              <a:extLst>
                <a:ext uri="{FF2B5EF4-FFF2-40B4-BE49-F238E27FC236}">
                  <a16:creationId xmlns:a16="http://schemas.microsoft.com/office/drawing/2014/main" id="{B3D4C98D-36CB-48CA-A697-3E2BAD7A6A51}"/>
                </a:ext>
              </a:extLst>
            </p:cNvPr>
            <p:cNvSpPr txBox="1"/>
            <p:nvPr/>
          </p:nvSpPr>
          <p:spPr>
            <a:xfrm>
              <a:off x="20996729" y="6470531"/>
              <a:ext cx="2195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5-12 V vers module</a:t>
              </a:r>
            </a:p>
            <a:p>
              <a:r>
                <a:rPr lang="fr-FR" sz="2000" dirty="0"/>
                <a:t>COB-1130 </a:t>
              </a:r>
            </a:p>
          </p:txBody>
        </p:sp>
        <p:pic>
          <p:nvPicPr>
            <p:cNvPr id="174" name="Image 173">
              <a:extLst>
                <a:ext uri="{FF2B5EF4-FFF2-40B4-BE49-F238E27FC236}">
                  <a16:creationId xmlns:a16="http://schemas.microsoft.com/office/drawing/2014/main" id="{EE5DEC81-FE1D-4014-86D8-734FA3DA87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3365" t="29952" r="1747" b="16691"/>
            <a:stretch/>
          </p:blipFill>
          <p:spPr>
            <a:xfrm>
              <a:off x="20662739" y="7106409"/>
              <a:ext cx="2543059" cy="1811907"/>
            </a:xfrm>
            <a:prstGeom prst="rect">
              <a:avLst/>
            </a:prstGeom>
          </p:spPr>
        </p:pic>
      </p:grpSp>
      <p:grpSp>
        <p:nvGrpSpPr>
          <p:cNvPr id="188" name="Groupe 187">
            <a:extLst>
              <a:ext uri="{FF2B5EF4-FFF2-40B4-BE49-F238E27FC236}">
                <a16:creationId xmlns:a16="http://schemas.microsoft.com/office/drawing/2014/main" id="{F461A9C1-B48A-468C-93EB-FF37B5F4C267}"/>
              </a:ext>
            </a:extLst>
          </p:cNvPr>
          <p:cNvGrpSpPr/>
          <p:nvPr/>
        </p:nvGrpSpPr>
        <p:grpSpPr>
          <a:xfrm>
            <a:off x="255415" y="23004642"/>
            <a:ext cx="4257478" cy="5638001"/>
            <a:chOff x="23841303" y="14816100"/>
            <a:chExt cx="4257478" cy="5638001"/>
          </a:xfrm>
        </p:grpSpPr>
        <p:grpSp>
          <p:nvGrpSpPr>
            <p:cNvPr id="189" name="Groupe 188">
              <a:extLst>
                <a:ext uri="{FF2B5EF4-FFF2-40B4-BE49-F238E27FC236}">
                  <a16:creationId xmlns:a16="http://schemas.microsoft.com/office/drawing/2014/main" id="{A6A6E8C8-3027-440A-BDB5-AA9D5BE2D33D}"/>
                </a:ext>
              </a:extLst>
            </p:cNvPr>
            <p:cNvGrpSpPr/>
            <p:nvPr/>
          </p:nvGrpSpPr>
          <p:grpSpPr>
            <a:xfrm>
              <a:off x="23841303" y="14816100"/>
              <a:ext cx="3947124" cy="4017045"/>
              <a:chOff x="23841303" y="14816100"/>
              <a:chExt cx="3947124" cy="4017045"/>
            </a:xfrm>
          </p:grpSpPr>
          <p:sp>
            <p:nvSpPr>
              <p:cNvPr id="191" name="ZoneTexte 190">
                <a:extLst>
                  <a:ext uri="{FF2B5EF4-FFF2-40B4-BE49-F238E27FC236}">
                    <a16:creationId xmlns:a16="http://schemas.microsoft.com/office/drawing/2014/main" id="{648917DD-DDBB-4422-8566-E6D457618BD2}"/>
                  </a:ext>
                </a:extLst>
              </p:cNvPr>
              <p:cNvSpPr txBox="1"/>
              <p:nvPr/>
            </p:nvSpPr>
            <p:spPr>
              <a:xfrm>
                <a:off x="23846837" y="17453566"/>
                <a:ext cx="224664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COB-1281</a:t>
                </a:r>
              </a:p>
              <a:p>
                <a:r>
                  <a:rPr lang="fr-FR" sz="2000" dirty="0"/>
                  <a:t>8 pin</a:t>
                </a:r>
              </a:p>
              <a:p>
                <a:r>
                  <a:rPr lang="fr-FR" sz="2000" dirty="0"/>
                  <a:t>1 m de longueur</a:t>
                </a:r>
              </a:p>
            </p:txBody>
          </p:sp>
          <p:sp>
            <p:nvSpPr>
              <p:cNvPr id="192" name="Rectangle : coins arrondis 191">
                <a:extLst>
                  <a:ext uri="{FF2B5EF4-FFF2-40B4-BE49-F238E27FC236}">
                    <a16:creationId xmlns:a16="http://schemas.microsoft.com/office/drawing/2014/main" id="{2CF055B2-097A-4B53-934B-7AB8DEC4C61C}"/>
                  </a:ext>
                </a:extLst>
              </p:cNvPr>
              <p:cNvSpPr/>
              <p:nvPr/>
            </p:nvSpPr>
            <p:spPr>
              <a:xfrm>
                <a:off x="23841303" y="14816100"/>
                <a:ext cx="3947124" cy="4017045"/>
              </a:xfrm>
              <a:prstGeom prst="round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90" name="ZoneTexte 189">
              <a:extLst>
                <a:ext uri="{FF2B5EF4-FFF2-40B4-BE49-F238E27FC236}">
                  <a16:creationId xmlns:a16="http://schemas.microsoft.com/office/drawing/2014/main" id="{0BEAC8ED-0090-4A60-A964-DC8CC28D0AA4}"/>
                </a:ext>
              </a:extLst>
            </p:cNvPr>
            <p:cNvSpPr txBox="1"/>
            <p:nvPr/>
          </p:nvSpPr>
          <p:spPr>
            <a:xfrm>
              <a:off x="23875035" y="18884441"/>
              <a:ext cx="422374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Cable </a:t>
              </a:r>
              <a:r>
                <a:rPr lang="fr-FR" sz="3200" dirty="0" err="1"/>
                <a:t>ethernet</a:t>
              </a:r>
              <a:r>
                <a:rPr lang="fr-FR" sz="3200" dirty="0"/>
                <a:t>, récup données</a:t>
              </a:r>
            </a:p>
            <a:p>
              <a:r>
                <a:rPr lang="fr-FR" sz="3200" dirty="0"/>
                <a:t>1/flotte de KOSMOS</a:t>
              </a:r>
            </a:p>
          </p:txBody>
        </p:sp>
      </p:grpSp>
      <p:grpSp>
        <p:nvGrpSpPr>
          <p:cNvPr id="148" name="Groupe 147">
            <a:extLst>
              <a:ext uri="{FF2B5EF4-FFF2-40B4-BE49-F238E27FC236}">
                <a16:creationId xmlns:a16="http://schemas.microsoft.com/office/drawing/2014/main" id="{433435A5-35A3-4BE1-A7E8-8CA08D7DDA17}"/>
              </a:ext>
            </a:extLst>
          </p:cNvPr>
          <p:cNvGrpSpPr/>
          <p:nvPr/>
        </p:nvGrpSpPr>
        <p:grpSpPr>
          <a:xfrm>
            <a:off x="18882197" y="22662012"/>
            <a:ext cx="10294563" cy="7636472"/>
            <a:chOff x="21160641" y="23043843"/>
            <a:chExt cx="10294563" cy="7636472"/>
          </a:xfrm>
        </p:grpSpPr>
        <p:sp>
          <p:nvSpPr>
            <p:cNvPr id="146" name="Rectangle : coins arrondis 145">
              <a:extLst>
                <a:ext uri="{FF2B5EF4-FFF2-40B4-BE49-F238E27FC236}">
                  <a16:creationId xmlns:a16="http://schemas.microsoft.com/office/drawing/2014/main" id="{575037C4-5902-44A8-8EAD-B6C8862F8959}"/>
                </a:ext>
              </a:extLst>
            </p:cNvPr>
            <p:cNvSpPr/>
            <p:nvPr/>
          </p:nvSpPr>
          <p:spPr>
            <a:xfrm>
              <a:off x="21160641" y="23043843"/>
              <a:ext cx="10294563" cy="763647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ZoneTexte 146">
              <a:extLst>
                <a:ext uri="{FF2B5EF4-FFF2-40B4-BE49-F238E27FC236}">
                  <a16:creationId xmlns:a16="http://schemas.microsoft.com/office/drawing/2014/main" id="{CA0AB684-5F3D-45BB-9358-50488F7BB2BB}"/>
                </a:ext>
              </a:extLst>
            </p:cNvPr>
            <p:cNvSpPr txBox="1"/>
            <p:nvPr/>
          </p:nvSpPr>
          <p:spPr>
            <a:xfrm>
              <a:off x="21985571" y="29163991"/>
              <a:ext cx="2052165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400" dirty="0"/>
                <a:t>Caisson </a:t>
              </a:r>
            </a:p>
            <a:p>
              <a:r>
                <a:rPr lang="fr-FR" sz="4400" dirty="0"/>
                <a:t>moteur</a:t>
              </a:r>
            </a:p>
          </p:txBody>
        </p:sp>
      </p:grpSp>
      <p:pic>
        <p:nvPicPr>
          <p:cNvPr id="159" name="Image 158">
            <a:extLst>
              <a:ext uri="{FF2B5EF4-FFF2-40B4-BE49-F238E27FC236}">
                <a16:creationId xmlns:a16="http://schemas.microsoft.com/office/drawing/2014/main" id="{E7B84869-EB6A-4E68-9B74-C482DBCA8D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666" b="25718"/>
          <a:stretch/>
        </p:blipFill>
        <p:spPr>
          <a:xfrm flipH="1">
            <a:off x="20660489" y="24988190"/>
            <a:ext cx="2078514" cy="2134526"/>
          </a:xfrm>
          <a:prstGeom prst="rect">
            <a:avLst/>
          </a:prstGeom>
        </p:spPr>
      </p:pic>
      <p:sp>
        <p:nvSpPr>
          <p:cNvPr id="160" name="ZoneTexte 159">
            <a:extLst>
              <a:ext uri="{FF2B5EF4-FFF2-40B4-BE49-F238E27FC236}">
                <a16:creationId xmlns:a16="http://schemas.microsoft.com/office/drawing/2014/main" id="{DC57BB76-5837-47ED-AB31-DFD661BB83AC}"/>
              </a:ext>
            </a:extLst>
          </p:cNvPr>
          <p:cNvSpPr txBox="1"/>
          <p:nvPr/>
        </p:nvSpPr>
        <p:spPr>
          <a:xfrm>
            <a:off x="19278679" y="25738213"/>
            <a:ext cx="12836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Signal</a:t>
            </a:r>
          </a:p>
          <a:p>
            <a:r>
              <a:rPr lang="fr-FR" sz="2000" dirty="0"/>
              <a:t>COB-1140 </a:t>
            </a:r>
          </a:p>
        </p:txBody>
      </p:sp>
      <p:pic>
        <p:nvPicPr>
          <p:cNvPr id="169" name="Image 168">
            <a:extLst>
              <a:ext uri="{FF2B5EF4-FFF2-40B4-BE49-F238E27FC236}">
                <a16:creationId xmlns:a16="http://schemas.microsoft.com/office/drawing/2014/main" id="{FB543510-1ABF-461D-AE64-6471B770A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78679" y="23031482"/>
            <a:ext cx="1736203" cy="1383175"/>
          </a:xfrm>
          <a:prstGeom prst="rect">
            <a:avLst/>
          </a:prstGeom>
        </p:spPr>
      </p:pic>
      <p:pic>
        <p:nvPicPr>
          <p:cNvPr id="177" name="Image 176">
            <a:extLst>
              <a:ext uri="{FF2B5EF4-FFF2-40B4-BE49-F238E27FC236}">
                <a16:creationId xmlns:a16="http://schemas.microsoft.com/office/drawing/2014/main" id="{03A387A0-82CD-440B-B48E-75695F597F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15861" y="23120492"/>
            <a:ext cx="1597306" cy="1527858"/>
          </a:xfrm>
          <a:prstGeom prst="rect">
            <a:avLst/>
          </a:prstGeom>
        </p:spPr>
      </p:pic>
      <p:sp>
        <p:nvSpPr>
          <p:cNvPr id="178" name="ZoneTexte 177">
            <a:extLst>
              <a:ext uri="{FF2B5EF4-FFF2-40B4-BE49-F238E27FC236}">
                <a16:creationId xmlns:a16="http://schemas.microsoft.com/office/drawing/2014/main" id="{284A072E-640E-45B2-B33A-0848FC5A2E92}"/>
              </a:ext>
            </a:extLst>
          </p:cNvPr>
          <p:cNvSpPr txBox="1"/>
          <p:nvPr/>
        </p:nvSpPr>
        <p:spPr>
          <a:xfrm>
            <a:off x="20385619" y="23940870"/>
            <a:ext cx="15023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Dummy</a:t>
            </a:r>
            <a:r>
              <a:rPr lang="fr-FR" sz="2000" dirty="0"/>
              <a:t> Plug</a:t>
            </a:r>
          </a:p>
          <a:p>
            <a:r>
              <a:rPr lang="fr-FR" sz="2000" dirty="0"/>
              <a:t>COB-1002 </a:t>
            </a:r>
          </a:p>
        </p:txBody>
      </p:sp>
      <p:sp>
        <p:nvSpPr>
          <p:cNvPr id="179" name="ZoneTexte 178">
            <a:extLst>
              <a:ext uri="{FF2B5EF4-FFF2-40B4-BE49-F238E27FC236}">
                <a16:creationId xmlns:a16="http://schemas.microsoft.com/office/drawing/2014/main" id="{88527A0C-710E-4692-A929-083AD5B7DE3A}"/>
              </a:ext>
            </a:extLst>
          </p:cNvPr>
          <p:cNvSpPr txBox="1"/>
          <p:nvPr/>
        </p:nvSpPr>
        <p:spPr>
          <a:xfrm>
            <a:off x="23188589" y="22909166"/>
            <a:ext cx="16812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Locking</a:t>
            </a:r>
            <a:r>
              <a:rPr lang="fr-FR" sz="2000" dirty="0"/>
              <a:t> sleeve</a:t>
            </a:r>
          </a:p>
          <a:p>
            <a:r>
              <a:rPr lang="fr-FR" sz="2000" dirty="0"/>
              <a:t>COB-1001 </a:t>
            </a:r>
          </a:p>
        </p:txBody>
      </p:sp>
      <p:pic>
        <p:nvPicPr>
          <p:cNvPr id="199" name="Image 198">
            <a:extLst>
              <a:ext uri="{FF2B5EF4-FFF2-40B4-BE49-F238E27FC236}">
                <a16:creationId xmlns:a16="http://schemas.microsoft.com/office/drawing/2014/main" id="{99C2E323-2656-4F49-8F42-442526F1CA2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833" t="31201" r="17271" b="27332"/>
          <a:stretch/>
        </p:blipFill>
        <p:spPr>
          <a:xfrm>
            <a:off x="25058102" y="28517670"/>
            <a:ext cx="2749826" cy="1757060"/>
          </a:xfrm>
          <a:prstGeom prst="rect">
            <a:avLst/>
          </a:prstGeom>
        </p:spPr>
      </p:pic>
      <p:sp>
        <p:nvSpPr>
          <p:cNvPr id="200" name="ZoneTexte 199">
            <a:extLst>
              <a:ext uri="{FF2B5EF4-FFF2-40B4-BE49-F238E27FC236}">
                <a16:creationId xmlns:a16="http://schemas.microsoft.com/office/drawing/2014/main" id="{DEE484A9-C472-4813-A0F8-FD3EF3CD1FAC}"/>
              </a:ext>
            </a:extLst>
          </p:cNvPr>
          <p:cNvSpPr txBox="1"/>
          <p:nvPr/>
        </p:nvSpPr>
        <p:spPr>
          <a:xfrm>
            <a:off x="24111759" y="28751138"/>
            <a:ext cx="2078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Vent</a:t>
            </a:r>
          </a:p>
          <a:p>
            <a:r>
              <a:rPr lang="fr-FR" sz="2000" dirty="0"/>
              <a:t>BR-100783</a:t>
            </a:r>
          </a:p>
        </p:txBody>
      </p:sp>
      <p:pic>
        <p:nvPicPr>
          <p:cNvPr id="251" name="Image 250">
            <a:extLst>
              <a:ext uri="{FF2B5EF4-FFF2-40B4-BE49-F238E27FC236}">
                <a16:creationId xmlns:a16="http://schemas.microsoft.com/office/drawing/2014/main" id="{75F5B15F-12FC-4F28-ABB9-E2ABF79C1C5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2170" t="4230" r="22330" b="4270"/>
          <a:stretch/>
        </p:blipFill>
        <p:spPr>
          <a:xfrm rot="16200000">
            <a:off x="12134863" y="11368545"/>
            <a:ext cx="5308440" cy="8751753"/>
          </a:xfrm>
          <a:prstGeom prst="rect">
            <a:avLst/>
          </a:prstGeom>
        </p:spPr>
      </p:pic>
      <p:pic>
        <p:nvPicPr>
          <p:cNvPr id="252" name="Image 251">
            <a:extLst>
              <a:ext uri="{FF2B5EF4-FFF2-40B4-BE49-F238E27FC236}">
                <a16:creationId xmlns:a16="http://schemas.microsoft.com/office/drawing/2014/main" id="{E7F65EC4-C812-4433-A5F7-73DF4DCCC8C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5550" t="9970" r="17596" b="5544"/>
          <a:stretch/>
        </p:blipFill>
        <p:spPr>
          <a:xfrm>
            <a:off x="19273974" y="13421436"/>
            <a:ext cx="3817095" cy="4823873"/>
          </a:xfrm>
          <a:prstGeom prst="rect">
            <a:avLst/>
          </a:prstGeom>
        </p:spPr>
      </p:pic>
      <p:pic>
        <p:nvPicPr>
          <p:cNvPr id="253" name="Image 252">
            <a:extLst>
              <a:ext uri="{FF2B5EF4-FFF2-40B4-BE49-F238E27FC236}">
                <a16:creationId xmlns:a16="http://schemas.microsoft.com/office/drawing/2014/main" id="{FDB46A62-EA28-47E9-8CFD-42B35C74454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5550" t="9970" r="17596" b="5544"/>
          <a:stretch/>
        </p:blipFill>
        <p:spPr>
          <a:xfrm flipH="1">
            <a:off x="6596111" y="13423625"/>
            <a:ext cx="3817095" cy="4823873"/>
          </a:xfrm>
          <a:prstGeom prst="rect">
            <a:avLst/>
          </a:prstGeom>
        </p:spPr>
      </p:pic>
      <p:sp>
        <p:nvSpPr>
          <p:cNvPr id="261" name="ZoneTexte 260">
            <a:extLst>
              <a:ext uri="{FF2B5EF4-FFF2-40B4-BE49-F238E27FC236}">
                <a16:creationId xmlns:a16="http://schemas.microsoft.com/office/drawing/2014/main" id="{7136E97D-A2A6-4EC8-BFA4-1DA5CE596612}"/>
              </a:ext>
            </a:extLst>
          </p:cNvPr>
          <p:cNvSpPr txBox="1"/>
          <p:nvPr/>
        </p:nvSpPr>
        <p:spPr>
          <a:xfrm>
            <a:off x="13698143" y="11994210"/>
            <a:ext cx="17892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Enclosure tube</a:t>
            </a:r>
          </a:p>
          <a:p>
            <a:r>
              <a:rPr lang="fr-FR" sz="2000" dirty="0"/>
              <a:t>BR-102649-150</a:t>
            </a:r>
          </a:p>
          <a:p>
            <a:r>
              <a:rPr lang="fr-FR" sz="2000" dirty="0"/>
              <a:t>3’’     15cm</a:t>
            </a:r>
          </a:p>
          <a:p>
            <a:r>
              <a:rPr lang="fr-FR" sz="2000" dirty="0" err="1"/>
              <a:t>Acrylic</a:t>
            </a:r>
            <a:endParaRPr lang="fr-FR" sz="2000" dirty="0"/>
          </a:p>
        </p:txBody>
      </p:sp>
      <p:sp>
        <p:nvSpPr>
          <p:cNvPr id="266" name="ZoneTexte 265">
            <a:extLst>
              <a:ext uri="{FF2B5EF4-FFF2-40B4-BE49-F238E27FC236}">
                <a16:creationId xmlns:a16="http://schemas.microsoft.com/office/drawing/2014/main" id="{C3735E67-27B3-446A-A3D0-B33F47C24923}"/>
              </a:ext>
            </a:extLst>
          </p:cNvPr>
          <p:cNvSpPr txBox="1"/>
          <p:nvPr/>
        </p:nvSpPr>
        <p:spPr>
          <a:xfrm>
            <a:off x="23261043" y="12593480"/>
            <a:ext cx="17892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End cap</a:t>
            </a:r>
          </a:p>
          <a:p>
            <a:r>
              <a:rPr lang="fr-FR" sz="2000" dirty="0"/>
              <a:t>BR-100949-004</a:t>
            </a:r>
          </a:p>
          <a:p>
            <a:r>
              <a:rPr lang="fr-FR" sz="2000" dirty="0"/>
              <a:t>3’’</a:t>
            </a:r>
          </a:p>
          <a:p>
            <a:r>
              <a:rPr lang="fr-FR" sz="2000" dirty="0"/>
              <a:t>4 </a:t>
            </a:r>
            <a:r>
              <a:rPr lang="fr-FR" sz="2000" dirty="0" err="1"/>
              <a:t>Holes</a:t>
            </a:r>
            <a:endParaRPr lang="fr-FR" sz="2000" dirty="0"/>
          </a:p>
        </p:txBody>
      </p:sp>
      <p:sp>
        <p:nvSpPr>
          <p:cNvPr id="267" name="ZoneTexte 266">
            <a:extLst>
              <a:ext uri="{FF2B5EF4-FFF2-40B4-BE49-F238E27FC236}">
                <a16:creationId xmlns:a16="http://schemas.microsoft.com/office/drawing/2014/main" id="{43A117C3-E4A9-4B74-8C99-86827A416965}"/>
              </a:ext>
            </a:extLst>
          </p:cNvPr>
          <p:cNvSpPr txBox="1"/>
          <p:nvPr/>
        </p:nvSpPr>
        <p:spPr>
          <a:xfrm>
            <a:off x="19311804" y="13012285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Flange</a:t>
            </a:r>
            <a:r>
              <a:rPr lang="fr-FR" sz="2000" dirty="0"/>
              <a:t> cap</a:t>
            </a:r>
          </a:p>
          <a:p>
            <a:r>
              <a:rPr lang="fr-FR" sz="2000" dirty="0"/>
              <a:t>BR-100647</a:t>
            </a:r>
          </a:p>
          <a:p>
            <a:r>
              <a:rPr lang="fr-FR" sz="2000" dirty="0"/>
              <a:t>3’’</a:t>
            </a:r>
          </a:p>
        </p:txBody>
      </p:sp>
      <p:sp>
        <p:nvSpPr>
          <p:cNvPr id="268" name="ZoneTexte 267">
            <a:extLst>
              <a:ext uri="{FF2B5EF4-FFF2-40B4-BE49-F238E27FC236}">
                <a16:creationId xmlns:a16="http://schemas.microsoft.com/office/drawing/2014/main" id="{77E3F85F-0D13-43D6-9E23-6911243D427A}"/>
              </a:ext>
            </a:extLst>
          </p:cNvPr>
          <p:cNvSpPr txBox="1"/>
          <p:nvPr/>
        </p:nvSpPr>
        <p:spPr>
          <a:xfrm>
            <a:off x="6735661" y="12780426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Flange</a:t>
            </a:r>
            <a:r>
              <a:rPr lang="fr-FR" sz="2000" dirty="0"/>
              <a:t> cap</a:t>
            </a:r>
          </a:p>
          <a:p>
            <a:r>
              <a:rPr lang="fr-FR" sz="2000" dirty="0"/>
              <a:t>BR-100647</a:t>
            </a:r>
          </a:p>
          <a:p>
            <a:r>
              <a:rPr lang="fr-FR" sz="2000" dirty="0"/>
              <a:t>3’’</a:t>
            </a:r>
          </a:p>
        </p:txBody>
      </p:sp>
      <p:sp>
        <p:nvSpPr>
          <p:cNvPr id="269" name="Rectangle : coins arrondis 268">
            <a:extLst>
              <a:ext uri="{FF2B5EF4-FFF2-40B4-BE49-F238E27FC236}">
                <a16:creationId xmlns:a16="http://schemas.microsoft.com/office/drawing/2014/main" id="{D599B0B9-6FB6-4235-A8F4-172C80AD58F2}"/>
              </a:ext>
            </a:extLst>
          </p:cNvPr>
          <p:cNvSpPr/>
          <p:nvPr/>
        </p:nvSpPr>
        <p:spPr>
          <a:xfrm>
            <a:off x="1372556" y="11985613"/>
            <a:ext cx="26561005" cy="10332140"/>
          </a:xfrm>
          <a:prstGeom prst="roundRect">
            <a:avLst>
              <a:gd name="adj" fmla="val 9521"/>
            </a:avLst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ZoneTexte 269">
            <a:extLst>
              <a:ext uri="{FF2B5EF4-FFF2-40B4-BE49-F238E27FC236}">
                <a16:creationId xmlns:a16="http://schemas.microsoft.com/office/drawing/2014/main" id="{8680426A-B91A-4971-9BB5-3247182E9E08}"/>
              </a:ext>
            </a:extLst>
          </p:cNvPr>
          <p:cNvSpPr txBox="1"/>
          <p:nvPr/>
        </p:nvSpPr>
        <p:spPr>
          <a:xfrm>
            <a:off x="21905687" y="20247800"/>
            <a:ext cx="57581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/>
              <a:t>Caisson batterie/</a:t>
            </a:r>
            <a:r>
              <a:rPr lang="fr-FR" sz="4400" dirty="0" err="1"/>
              <a:t>video</a:t>
            </a:r>
            <a:r>
              <a:rPr lang="fr-FR" sz="4400" dirty="0"/>
              <a:t> 2</a:t>
            </a:r>
          </a:p>
        </p:txBody>
      </p:sp>
      <p:pic>
        <p:nvPicPr>
          <p:cNvPr id="48" name="Image 47">
            <a:extLst>
              <a:ext uri="{FF2B5EF4-FFF2-40B4-BE49-F238E27FC236}">
                <a16:creationId xmlns:a16="http://schemas.microsoft.com/office/drawing/2014/main" id="{F3A9B659-2085-40C3-8487-88BAFA398F1E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220529" y="13366228"/>
            <a:ext cx="4713032" cy="434848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E4E6BF8-40FF-4865-9429-0D0AE0CE4F9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2170" t="4230" r="22330" b="4270"/>
          <a:stretch/>
        </p:blipFill>
        <p:spPr>
          <a:xfrm rot="16200000">
            <a:off x="11521601" y="-429557"/>
            <a:ext cx="5308440" cy="875175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ABE5F94-58FB-4FF9-8657-534F48C9D70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5550" t="9970" r="17596" b="5544"/>
          <a:stretch/>
        </p:blipFill>
        <p:spPr>
          <a:xfrm>
            <a:off x="18660712" y="1623334"/>
            <a:ext cx="3817095" cy="482387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AE151F9-09F2-43B0-A342-3A748177CCF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5550" t="9970" r="17596" b="5544"/>
          <a:stretch/>
        </p:blipFill>
        <p:spPr>
          <a:xfrm flipH="1">
            <a:off x="6020455" y="1749157"/>
            <a:ext cx="3817095" cy="4823873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E07D91CB-E4B8-41A9-858B-7E27E9CE07EB}"/>
              </a:ext>
            </a:extLst>
          </p:cNvPr>
          <p:cNvGrpSpPr/>
          <p:nvPr/>
        </p:nvGrpSpPr>
        <p:grpSpPr>
          <a:xfrm>
            <a:off x="2100992" y="9213078"/>
            <a:ext cx="2980881" cy="1688310"/>
            <a:chOff x="11497162" y="6854323"/>
            <a:chExt cx="2980881" cy="1688310"/>
          </a:xfrm>
        </p:grpSpPr>
        <p:pic>
          <p:nvPicPr>
            <p:cNvPr id="44" name="Image 43">
              <a:extLst>
                <a:ext uri="{FF2B5EF4-FFF2-40B4-BE49-F238E27FC236}">
                  <a16:creationId xmlns:a16="http://schemas.microsoft.com/office/drawing/2014/main" id="{A1C044CA-073E-4086-8210-27F17F1BA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3476" t="27298" r="8743" b="32337"/>
            <a:stretch/>
          </p:blipFill>
          <p:spPr>
            <a:xfrm>
              <a:off x="12242575" y="7211403"/>
              <a:ext cx="2235468" cy="1331230"/>
            </a:xfrm>
            <a:prstGeom prst="rect">
              <a:avLst/>
            </a:prstGeom>
          </p:spPr>
        </p:pic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7825AFF1-0C4D-4A4C-9FC3-CBC0D32B3206}"/>
                </a:ext>
              </a:extLst>
            </p:cNvPr>
            <p:cNvSpPr txBox="1"/>
            <p:nvPr/>
          </p:nvSpPr>
          <p:spPr>
            <a:xfrm>
              <a:off x="11497162" y="6854323"/>
              <a:ext cx="14989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/>
                <a:t>TP </a:t>
              </a:r>
              <a:r>
                <a:rPr lang="fr-FR" sz="2000" dirty="0" err="1"/>
                <a:t>sensor</a:t>
              </a:r>
              <a:endParaRPr lang="fr-FR" sz="2000" dirty="0"/>
            </a:p>
            <a:p>
              <a:r>
                <a:rPr lang="fr-FR" sz="2000" dirty="0"/>
                <a:t>BR-100586</a:t>
              </a:r>
            </a:p>
          </p:txBody>
        </p:sp>
      </p:grpSp>
      <p:sp>
        <p:nvSpPr>
          <p:cNvPr id="93" name="ZoneTexte 92">
            <a:extLst>
              <a:ext uri="{FF2B5EF4-FFF2-40B4-BE49-F238E27FC236}">
                <a16:creationId xmlns:a16="http://schemas.microsoft.com/office/drawing/2014/main" id="{DD99287E-3B80-4031-B7C5-4CF86CB88FEA}"/>
              </a:ext>
            </a:extLst>
          </p:cNvPr>
          <p:cNvSpPr txBox="1"/>
          <p:nvPr/>
        </p:nvSpPr>
        <p:spPr>
          <a:xfrm>
            <a:off x="13084881" y="224983"/>
            <a:ext cx="17892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Enclosure tube</a:t>
            </a:r>
          </a:p>
          <a:p>
            <a:r>
              <a:rPr lang="fr-FR" sz="2000" dirty="0"/>
              <a:t>BR-102649-150</a:t>
            </a:r>
          </a:p>
          <a:p>
            <a:r>
              <a:rPr lang="fr-FR" sz="2000" dirty="0"/>
              <a:t>3’’     15cm</a:t>
            </a:r>
          </a:p>
          <a:p>
            <a:r>
              <a:rPr lang="fr-FR" sz="2000" dirty="0" err="1"/>
              <a:t>Acrylic</a:t>
            </a:r>
            <a:endParaRPr lang="fr-FR" sz="2000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1F8B6ABC-E2B2-44B3-AFA9-12818DC41DCA}"/>
              </a:ext>
            </a:extLst>
          </p:cNvPr>
          <p:cNvGrpSpPr/>
          <p:nvPr/>
        </p:nvGrpSpPr>
        <p:grpSpPr>
          <a:xfrm>
            <a:off x="1448022" y="6785738"/>
            <a:ext cx="3055678" cy="1964127"/>
            <a:chOff x="1582734" y="6944117"/>
            <a:chExt cx="3055678" cy="1964127"/>
          </a:xfrm>
        </p:grpSpPr>
        <p:pic>
          <p:nvPicPr>
            <p:cNvPr id="94" name="Image 93">
              <a:extLst>
                <a:ext uri="{FF2B5EF4-FFF2-40B4-BE49-F238E27FC236}">
                  <a16:creationId xmlns:a16="http://schemas.microsoft.com/office/drawing/2014/main" id="{6A76A416-36D4-47AE-88E9-E52FB13C81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7833" t="31201" r="17271" b="27332"/>
            <a:stretch/>
          </p:blipFill>
          <p:spPr>
            <a:xfrm>
              <a:off x="1888586" y="7151184"/>
              <a:ext cx="2749826" cy="1757060"/>
            </a:xfrm>
            <a:prstGeom prst="rect">
              <a:avLst/>
            </a:prstGeom>
          </p:spPr>
        </p:pic>
        <p:sp>
          <p:nvSpPr>
            <p:cNvPr id="95" name="ZoneTexte 94">
              <a:extLst>
                <a:ext uri="{FF2B5EF4-FFF2-40B4-BE49-F238E27FC236}">
                  <a16:creationId xmlns:a16="http://schemas.microsoft.com/office/drawing/2014/main" id="{B9B2AB85-DB50-4A57-8D0D-0260A951AD37}"/>
                </a:ext>
              </a:extLst>
            </p:cNvPr>
            <p:cNvSpPr txBox="1"/>
            <p:nvPr/>
          </p:nvSpPr>
          <p:spPr>
            <a:xfrm>
              <a:off x="1582734" y="6944117"/>
              <a:ext cx="207851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/>
                <a:t>Vent</a:t>
              </a:r>
            </a:p>
            <a:p>
              <a:r>
                <a:rPr lang="fr-FR" sz="2000" dirty="0"/>
                <a:t>BR-100783</a:t>
              </a:r>
            </a:p>
          </p:txBody>
        </p:sp>
      </p:grpSp>
      <p:sp>
        <p:nvSpPr>
          <p:cNvPr id="99" name="ZoneTexte 98">
            <a:extLst>
              <a:ext uri="{FF2B5EF4-FFF2-40B4-BE49-F238E27FC236}">
                <a16:creationId xmlns:a16="http://schemas.microsoft.com/office/drawing/2014/main" id="{724142CB-A955-4811-9F78-A5D96A171C92}"/>
              </a:ext>
            </a:extLst>
          </p:cNvPr>
          <p:cNvSpPr txBox="1"/>
          <p:nvPr/>
        </p:nvSpPr>
        <p:spPr>
          <a:xfrm>
            <a:off x="1148650" y="906407"/>
            <a:ext cx="23133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Dome</a:t>
            </a:r>
            <a:r>
              <a:rPr lang="fr-FR" sz="2000" dirty="0"/>
              <a:t> </a:t>
            </a:r>
            <a:r>
              <a:rPr lang="fr-FR" sz="2000" dirty="0" err="1"/>
              <a:t>optically</a:t>
            </a:r>
            <a:r>
              <a:rPr lang="fr-FR" sz="2000" dirty="0"/>
              <a:t> </a:t>
            </a:r>
            <a:r>
              <a:rPr lang="fr-FR" sz="2000" dirty="0" err="1"/>
              <a:t>clear</a:t>
            </a:r>
            <a:endParaRPr lang="fr-FR" sz="2000" dirty="0"/>
          </a:p>
          <a:p>
            <a:r>
              <a:rPr lang="fr-FR" sz="2000" dirty="0"/>
              <a:t>3’’</a:t>
            </a:r>
          </a:p>
          <a:p>
            <a:r>
              <a:rPr lang="fr-FR" sz="2000" dirty="0"/>
              <a:t>BR-101059</a:t>
            </a:r>
          </a:p>
        </p:txBody>
      </p:sp>
      <p:sp>
        <p:nvSpPr>
          <p:cNvPr id="115" name="ZoneTexte 114">
            <a:extLst>
              <a:ext uri="{FF2B5EF4-FFF2-40B4-BE49-F238E27FC236}">
                <a16:creationId xmlns:a16="http://schemas.microsoft.com/office/drawing/2014/main" id="{47C59E15-34A6-45F7-96A7-92C789F73284}"/>
              </a:ext>
            </a:extLst>
          </p:cNvPr>
          <p:cNvSpPr txBox="1"/>
          <p:nvPr/>
        </p:nvSpPr>
        <p:spPr>
          <a:xfrm>
            <a:off x="18698542" y="1214183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Flange</a:t>
            </a:r>
            <a:r>
              <a:rPr lang="fr-FR" sz="2000" dirty="0"/>
              <a:t> cap</a:t>
            </a:r>
          </a:p>
          <a:p>
            <a:r>
              <a:rPr lang="fr-FR" sz="2000" dirty="0"/>
              <a:t>BR-100647</a:t>
            </a:r>
          </a:p>
          <a:p>
            <a:r>
              <a:rPr lang="fr-FR" sz="2000" dirty="0"/>
              <a:t>3’’</a:t>
            </a:r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id="{B56B5DEA-9265-46B0-BAF5-08CB4E212708}"/>
              </a:ext>
            </a:extLst>
          </p:cNvPr>
          <p:cNvSpPr txBox="1"/>
          <p:nvPr/>
        </p:nvSpPr>
        <p:spPr>
          <a:xfrm>
            <a:off x="6122399" y="982324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Flange</a:t>
            </a:r>
            <a:r>
              <a:rPr lang="fr-FR" sz="2000" dirty="0"/>
              <a:t> cap</a:t>
            </a:r>
          </a:p>
          <a:p>
            <a:r>
              <a:rPr lang="fr-FR" sz="2000" dirty="0"/>
              <a:t>BR-100647</a:t>
            </a:r>
          </a:p>
          <a:p>
            <a:r>
              <a:rPr lang="fr-FR" sz="2000" dirty="0"/>
              <a:t>3’’</a:t>
            </a:r>
          </a:p>
        </p:txBody>
      </p:sp>
      <p:sp>
        <p:nvSpPr>
          <p:cNvPr id="139" name="Rectangle : coins arrondis 138">
            <a:extLst>
              <a:ext uri="{FF2B5EF4-FFF2-40B4-BE49-F238E27FC236}">
                <a16:creationId xmlns:a16="http://schemas.microsoft.com/office/drawing/2014/main" id="{4E238C01-B202-4F54-964E-317C53E03A06}"/>
              </a:ext>
            </a:extLst>
          </p:cNvPr>
          <p:cNvSpPr/>
          <p:nvPr/>
        </p:nvSpPr>
        <p:spPr>
          <a:xfrm>
            <a:off x="759294" y="187511"/>
            <a:ext cx="27975008" cy="11483318"/>
          </a:xfrm>
          <a:prstGeom prst="roundRect">
            <a:avLst>
              <a:gd name="adj" fmla="val 9521"/>
            </a:avLst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1" name="ZoneTexte 140">
            <a:extLst>
              <a:ext uri="{FF2B5EF4-FFF2-40B4-BE49-F238E27FC236}">
                <a16:creationId xmlns:a16="http://schemas.microsoft.com/office/drawing/2014/main" id="{587442CF-E41F-4EDA-B2C5-347524029F3B}"/>
              </a:ext>
            </a:extLst>
          </p:cNvPr>
          <p:cNvSpPr txBox="1"/>
          <p:nvPr/>
        </p:nvSpPr>
        <p:spPr>
          <a:xfrm>
            <a:off x="24543074" y="10602696"/>
            <a:ext cx="37257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/>
              <a:t>Caisson </a:t>
            </a:r>
            <a:r>
              <a:rPr lang="fr-FR" sz="4400" dirty="0" err="1"/>
              <a:t>video</a:t>
            </a:r>
            <a:r>
              <a:rPr lang="fr-FR" sz="4400" dirty="0"/>
              <a:t> 1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714CC42F-91DC-424C-95CD-84AF034A9E21}"/>
              </a:ext>
            </a:extLst>
          </p:cNvPr>
          <p:cNvGrpSpPr/>
          <p:nvPr/>
        </p:nvGrpSpPr>
        <p:grpSpPr>
          <a:xfrm>
            <a:off x="9066099" y="7942840"/>
            <a:ext cx="2674899" cy="2371144"/>
            <a:chOff x="9822025" y="7412812"/>
            <a:chExt cx="2674899" cy="2371144"/>
          </a:xfrm>
        </p:grpSpPr>
        <p:pic>
          <p:nvPicPr>
            <p:cNvPr id="180" name="Image 179">
              <a:extLst>
                <a:ext uri="{FF2B5EF4-FFF2-40B4-BE49-F238E27FC236}">
                  <a16:creationId xmlns:a16="http://schemas.microsoft.com/office/drawing/2014/main" id="{E7A0CEED-75A8-4739-9FDA-12F031BAAB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7666" b="25718"/>
            <a:stretch/>
          </p:blipFill>
          <p:spPr>
            <a:xfrm flipH="1">
              <a:off x="10147986" y="7649430"/>
              <a:ext cx="2078514" cy="2134526"/>
            </a:xfrm>
            <a:prstGeom prst="rect">
              <a:avLst/>
            </a:prstGeom>
          </p:spPr>
        </p:pic>
        <p:sp>
          <p:nvSpPr>
            <p:cNvPr id="181" name="ZoneTexte 180">
              <a:extLst>
                <a:ext uri="{FF2B5EF4-FFF2-40B4-BE49-F238E27FC236}">
                  <a16:creationId xmlns:a16="http://schemas.microsoft.com/office/drawing/2014/main" id="{AAB73E74-60F8-4C1E-B523-76E86466A2ED}"/>
                </a:ext>
              </a:extLst>
            </p:cNvPr>
            <p:cNvSpPr txBox="1"/>
            <p:nvPr/>
          </p:nvSpPr>
          <p:spPr>
            <a:xfrm>
              <a:off x="9822025" y="7412812"/>
              <a:ext cx="26748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Signal Moteur/Eclairage</a:t>
              </a:r>
            </a:p>
            <a:p>
              <a:r>
                <a:rPr lang="fr-FR" sz="2000" dirty="0"/>
                <a:t>                       COB-1140 </a:t>
              </a:r>
            </a:p>
          </p:txBody>
        </p: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C0368ACB-6288-44C6-B5CC-7DF23120BCC6}"/>
              </a:ext>
            </a:extLst>
          </p:cNvPr>
          <p:cNvGrpSpPr/>
          <p:nvPr/>
        </p:nvGrpSpPr>
        <p:grpSpPr>
          <a:xfrm>
            <a:off x="13234924" y="7276653"/>
            <a:ext cx="2715709" cy="3779225"/>
            <a:chOff x="10564913" y="7385135"/>
            <a:chExt cx="2715709" cy="3779225"/>
          </a:xfrm>
        </p:grpSpPr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AFB89B45-707D-430F-82C2-58E38880AAFB}"/>
                </a:ext>
              </a:extLst>
            </p:cNvPr>
            <p:cNvGrpSpPr/>
            <p:nvPr/>
          </p:nvGrpSpPr>
          <p:grpSpPr>
            <a:xfrm>
              <a:off x="10643864" y="9320646"/>
              <a:ext cx="2636758" cy="1843714"/>
              <a:chOff x="19680004" y="6714747"/>
              <a:chExt cx="2636758" cy="1843714"/>
            </a:xfrm>
          </p:grpSpPr>
          <p:pic>
            <p:nvPicPr>
              <p:cNvPr id="120" name="Image 119">
                <a:extLst>
                  <a:ext uri="{FF2B5EF4-FFF2-40B4-BE49-F238E27FC236}">
                    <a16:creationId xmlns:a16="http://schemas.microsoft.com/office/drawing/2014/main" id="{55BD4A93-A950-4CFE-9BDA-93E04ACCD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80004" y="6714747"/>
                <a:ext cx="1597306" cy="1527858"/>
              </a:xfrm>
              <a:prstGeom prst="rect">
                <a:avLst/>
              </a:prstGeom>
            </p:spPr>
          </p:pic>
          <p:sp>
            <p:nvSpPr>
              <p:cNvPr id="121" name="ZoneTexte 120">
                <a:extLst>
                  <a:ext uri="{FF2B5EF4-FFF2-40B4-BE49-F238E27FC236}">
                    <a16:creationId xmlns:a16="http://schemas.microsoft.com/office/drawing/2014/main" id="{E9879186-BF31-49BA-B841-8B5442D9F032}"/>
                  </a:ext>
                </a:extLst>
              </p:cNvPr>
              <p:cNvSpPr txBox="1"/>
              <p:nvPr/>
            </p:nvSpPr>
            <p:spPr>
              <a:xfrm>
                <a:off x="20635468" y="7850575"/>
                <a:ext cx="168129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err="1"/>
                  <a:t>Locking</a:t>
                </a:r>
                <a:r>
                  <a:rPr lang="fr-FR" sz="2000" dirty="0"/>
                  <a:t> sleeve</a:t>
                </a:r>
              </a:p>
              <a:p>
                <a:r>
                  <a:rPr lang="fr-FR" sz="2000" dirty="0"/>
                  <a:t>COB-1001 </a:t>
                </a:r>
              </a:p>
            </p:txBody>
          </p:sp>
        </p:grp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A10AA054-F8DD-4548-B6F2-6F720E1D1B90}"/>
                </a:ext>
              </a:extLst>
            </p:cNvPr>
            <p:cNvGrpSpPr/>
            <p:nvPr/>
          </p:nvGrpSpPr>
          <p:grpSpPr>
            <a:xfrm>
              <a:off x="10564913" y="7385135"/>
              <a:ext cx="2370500" cy="1667768"/>
              <a:chOff x="13238576" y="7026154"/>
              <a:chExt cx="2370500" cy="1667768"/>
            </a:xfrm>
          </p:grpSpPr>
          <p:pic>
            <p:nvPicPr>
              <p:cNvPr id="167" name="Image 166">
                <a:extLst>
                  <a:ext uri="{FF2B5EF4-FFF2-40B4-BE49-F238E27FC236}">
                    <a16:creationId xmlns:a16="http://schemas.microsoft.com/office/drawing/2014/main" id="{49163035-45D2-4C23-AE1B-666B65558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238576" y="7026154"/>
                <a:ext cx="1736203" cy="1383175"/>
              </a:xfrm>
              <a:prstGeom prst="rect">
                <a:avLst/>
              </a:prstGeom>
            </p:spPr>
          </p:pic>
          <p:sp>
            <p:nvSpPr>
              <p:cNvPr id="168" name="ZoneTexte 167">
                <a:extLst>
                  <a:ext uri="{FF2B5EF4-FFF2-40B4-BE49-F238E27FC236}">
                    <a16:creationId xmlns:a16="http://schemas.microsoft.com/office/drawing/2014/main" id="{0EA22D79-81AB-4499-8B31-4C5E629647FD}"/>
                  </a:ext>
                </a:extLst>
              </p:cNvPr>
              <p:cNvSpPr txBox="1"/>
              <p:nvPr/>
            </p:nvSpPr>
            <p:spPr>
              <a:xfrm>
                <a:off x="14106677" y="7986036"/>
                <a:ext cx="150239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err="1"/>
                  <a:t>Dummy</a:t>
                </a:r>
                <a:r>
                  <a:rPr lang="fr-FR" sz="2000" dirty="0"/>
                  <a:t> Plug</a:t>
                </a:r>
              </a:p>
              <a:p>
                <a:r>
                  <a:rPr lang="fr-FR" sz="2000" dirty="0"/>
                  <a:t>COB-1002 </a:t>
                </a:r>
              </a:p>
            </p:txBody>
          </p:sp>
        </p:grpSp>
      </p:grpSp>
      <p:grpSp>
        <p:nvGrpSpPr>
          <p:cNvPr id="176" name="Groupe 175">
            <a:extLst>
              <a:ext uri="{FF2B5EF4-FFF2-40B4-BE49-F238E27FC236}">
                <a16:creationId xmlns:a16="http://schemas.microsoft.com/office/drawing/2014/main" id="{2EB738E5-1ABF-4D41-958D-6B1A68E1660A}"/>
              </a:ext>
            </a:extLst>
          </p:cNvPr>
          <p:cNvGrpSpPr/>
          <p:nvPr/>
        </p:nvGrpSpPr>
        <p:grpSpPr>
          <a:xfrm>
            <a:off x="22992835" y="24743430"/>
            <a:ext cx="5138790" cy="2035883"/>
            <a:chOff x="16736864" y="8395893"/>
            <a:chExt cx="5138790" cy="2035883"/>
          </a:xfrm>
        </p:grpSpPr>
        <p:sp>
          <p:nvSpPr>
            <p:cNvPr id="185" name="ZoneTexte 184">
              <a:extLst>
                <a:ext uri="{FF2B5EF4-FFF2-40B4-BE49-F238E27FC236}">
                  <a16:creationId xmlns:a16="http://schemas.microsoft.com/office/drawing/2014/main" id="{FB3BBF5E-DD46-45B3-9EC7-6DAE0C3AD248}"/>
                </a:ext>
              </a:extLst>
            </p:cNvPr>
            <p:cNvSpPr txBox="1"/>
            <p:nvPr/>
          </p:nvSpPr>
          <p:spPr>
            <a:xfrm>
              <a:off x="16736864" y="8395893"/>
              <a:ext cx="157581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Vers batterie</a:t>
              </a:r>
            </a:p>
            <a:p>
              <a:r>
                <a:rPr lang="fr-FR" sz="2000" dirty="0"/>
                <a:t>COB-1231 </a:t>
              </a:r>
            </a:p>
          </p:txBody>
        </p:sp>
        <p:pic>
          <p:nvPicPr>
            <p:cNvPr id="193" name="Image 192">
              <a:extLst>
                <a:ext uri="{FF2B5EF4-FFF2-40B4-BE49-F238E27FC236}">
                  <a16:creationId xmlns:a16="http://schemas.microsoft.com/office/drawing/2014/main" id="{A16630B8-91E6-4D64-A47E-EDE9A91E15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562" t="30585" r="5543" b="27280"/>
            <a:stretch/>
          </p:blipFill>
          <p:spPr>
            <a:xfrm>
              <a:off x="17693035" y="8426721"/>
              <a:ext cx="4182619" cy="2005055"/>
            </a:xfrm>
            <a:prstGeom prst="roundRect">
              <a:avLst/>
            </a:prstGeom>
          </p:spPr>
        </p:pic>
      </p:grpSp>
      <p:grpSp>
        <p:nvGrpSpPr>
          <p:cNvPr id="219" name="Groupe 218">
            <a:extLst>
              <a:ext uri="{FF2B5EF4-FFF2-40B4-BE49-F238E27FC236}">
                <a16:creationId xmlns:a16="http://schemas.microsoft.com/office/drawing/2014/main" id="{8246EFD8-5794-4EBA-AAB4-F811B631A5D4}"/>
              </a:ext>
            </a:extLst>
          </p:cNvPr>
          <p:cNvGrpSpPr/>
          <p:nvPr/>
        </p:nvGrpSpPr>
        <p:grpSpPr>
          <a:xfrm>
            <a:off x="25652149" y="22847002"/>
            <a:ext cx="3280615" cy="1643229"/>
            <a:chOff x="22012543" y="19470874"/>
            <a:chExt cx="3280615" cy="1643229"/>
          </a:xfrm>
        </p:grpSpPr>
        <p:pic>
          <p:nvPicPr>
            <p:cNvPr id="220" name="Image 219">
              <a:extLst>
                <a:ext uri="{FF2B5EF4-FFF2-40B4-BE49-F238E27FC236}">
                  <a16:creationId xmlns:a16="http://schemas.microsoft.com/office/drawing/2014/main" id="{1A2DBFD0-0494-437A-A377-FAA4C8BAC6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9838"/>
            <a:stretch/>
          </p:blipFill>
          <p:spPr>
            <a:xfrm>
              <a:off x="23418059" y="19470874"/>
              <a:ext cx="1875099" cy="1575835"/>
            </a:xfrm>
            <a:prstGeom prst="rect">
              <a:avLst/>
            </a:prstGeom>
          </p:spPr>
        </p:pic>
        <p:sp>
          <p:nvSpPr>
            <p:cNvPr id="221" name="ZoneTexte 220">
              <a:extLst>
                <a:ext uri="{FF2B5EF4-FFF2-40B4-BE49-F238E27FC236}">
                  <a16:creationId xmlns:a16="http://schemas.microsoft.com/office/drawing/2014/main" id="{FDFA8DAB-7D29-42C2-B769-0DCD8BA4907A}"/>
                </a:ext>
              </a:extLst>
            </p:cNvPr>
            <p:cNvSpPr txBox="1"/>
            <p:nvPr/>
          </p:nvSpPr>
          <p:spPr>
            <a:xfrm>
              <a:off x="22012543" y="20406217"/>
              <a:ext cx="14494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 err="1"/>
                <a:t>Dummy</a:t>
              </a:r>
              <a:r>
                <a:rPr lang="fr-FR" sz="2000" dirty="0"/>
                <a:t> Cap</a:t>
              </a:r>
            </a:p>
            <a:p>
              <a:r>
                <a:rPr lang="fr-FR" sz="2000" dirty="0"/>
                <a:t>COB-1003</a:t>
              </a:r>
            </a:p>
          </p:txBody>
        </p:sp>
      </p:grpSp>
      <p:grpSp>
        <p:nvGrpSpPr>
          <p:cNvPr id="118" name="Groupe 117">
            <a:extLst>
              <a:ext uri="{FF2B5EF4-FFF2-40B4-BE49-F238E27FC236}">
                <a16:creationId xmlns:a16="http://schemas.microsoft.com/office/drawing/2014/main" id="{DBAB34F3-DF1F-43AA-92FB-553A67FC0837}"/>
              </a:ext>
            </a:extLst>
          </p:cNvPr>
          <p:cNvGrpSpPr/>
          <p:nvPr/>
        </p:nvGrpSpPr>
        <p:grpSpPr>
          <a:xfrm>
            <a:off x="21523727" y="18037150"/>
            <a:ext cx="5662256" cy="1801266"/>
            <a:chOff x="10564913" y="7290470"/>
            <a:chExt cx="5662256" cy="1801266"/>
          </a:xfrm>
        </p:grpSpPr>
        <p:grpSp>
          <p:nvGrpSpPr>
            <p:cNvPr id="119" name="Groupe 118">
              <a:extLst>
                <a:ext uri="{FF2B5EF4-FFF2-40B4-BE49-F238E27FC236}">
                  <a16:creationId xmlns:a16="http://schemas.microsoft.com/office/drawing/2014/main" id="{FE144DB3-A206-4803-9341-45BDD3181764}"/>
                </a:ext>
              </a:extLst>
            </p:cNvPr>
            <p:cNvGrpSpPr/>
            <p:nvPr/>
          </p:nvGrpSpPr>
          <p:grpSpPr>
            <a:xfrm>
              <a:off x="13248538" y="7290470"/>
              <a:ext cx="2978631" cy="1801266"/>
              <a:chOff x="22284678" y="4684571"/>
              <a:chExt cx="2978631" cy="1801266"/>
            </a:xfrm>
          </p:grpSpPr>
          <p:pic>
            <p:nvPicPr>
              <p:cNvPr id="125" name="Image 124">
                <a:extLst>
                  <a:ext uri="{FF2B5EF4-FFF2-40B4-BE49-F238E27FC236}">
                    <a16:creationId xmlns:a16="http://schemas.microsoft.com/office/drawing/2014/main" id="{4756056E-6F5D-4DA6-8490-2D2A9FB2C6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84678" y="4957979"/>
                <a:ext cx="1597306" cy="1527858"/>
              </a:xfrm>
              <a:prstGeom prst="rect">
                <a:avLst/>
              </a:prstGeom>
            </p:spPr>
          </p:pic>
          <p:sp>
            <p:nvSpPr>
              <p:cNvPr id="126" name="ZoneTexte 125">
                <a:extLst>
                  <a:ext uri="{FF2B5EF4-FFF2-40B4-BE49-F238E27FC236}">
                    <a16:creationId xmlns:a16="http://schemas.microsoft.com/office/drawing/2014/main" id="{5F84F2DE-B150-4E73-BA6C-8183F5216885}"/>
                  </a:ext>
                </a:extLst>
              </p:cNvPr>
              <p:cNvSpPr txBox="1"/>
              <p:nvPr/>
            </p:nvSpPr>
            <p:spPr>
              <a:xfrm>
                <a:off x="23582015" y="4684571"/>
                <a:ext cx="168129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err="1"/>
                  <a:t>Locking</a:t>
                </a:r>
                <a:r>
                  <a:rPr lang="fr-FR" sz="2000" dirty="0"/>
                  <a:t> sleeve</a:t>
                </a:r>
              </a:p>
              <a:p>
                <a:r>
                  <a:rPr lang="fr-FR" sz="2000" dirty="0"/>
                  <a:t>COB-1001 </a:t>
                </a:r>
              </a:p>
            </p:txBody>
          </p:sp>
        </p:grpSp>
        <p:grpSp>
          <p:nvGrpSpPr>
            <p:cNvPr id="122" name="Groupe 121">
              <a:extLst>
                <a:ext uri="{FF2B5EF4-FFF2-40B4-BE49-F238E27FC236}">
                  <a16:creationId xmlns:a16="http://schemas.microsoft.com/office/drawing/2014/main" id="{289893C3-85DF-4085-ACCD-2E9B9EF31254}"/>
                </a:ext>
              </a:extLst>
            </p:cNvPr>
            <p:cNvGrpSpPr/>
            <p:nvPr/>
          </p:nvGrpSpPr>
          <p:grpSpPr>
            <a:xfrm>
              <a:off x="10564913" y="7385135"/>
              <a:ext cx="2370500" cy="1667768"/>
              <a:chOff x="13238576" y="7026154"/>
              <a:chExt cx="2370500" cy="1667768"/>
            </a:xfrm>
          </p:grpSpPr>
          <p:pic>
            <p:nvPicPr>
              <p:cNvPr id="123" name="Image 122">
                <a:extLst>
                  <a:ext uri="{FF2B5EF4-FFF2-40B4-BE49-F238E27FC236}">
                    <a16:creationId xmlns:a16="http://schemas.microsoft.com/office/drawing/2014/main" id="{D3D00D75-8B8F-4EDA-B0E7-37FE64BCE2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238576" y="7026154"/>
                <a:ext cx="1736203" cy="1383175"/>
              </a:xfrm>
              <a:prstGeom prst="rect">
                <a:avLst/>
              </a:prstGeom>
            </p:spPr>
          </p:pic>
          <p:sp>
            <p:nvSpPr>
              <p:cNvPr id="124" name="ZoneTexte 123">
                <a:extLst>
                  <a:ext uri="{FF2B5EF4-FFF2-40B4-BE49-F238E27FC236}">
                    <a16:creationId xmlns:a16="http://schemas.microsoft.com/office/drawing/2014/main" id="{CFB2EDBC-B406-4FB3-B133-809648FDD3DE}"/>
                  </a:ext>
                </a:extLst>
              </p:cNvPr>
              <p:cNvSpPr txBox="1"/>
              <p:nvPr/>
            </p:nvSpPr>
            <p:spPr>
              <a:xfrm>
                <a:off x="14106677" y="7986036"/>
                <a:ext cx="150239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err="1"/>
                  <a:t>Dummy</a:t>
                </a:r>
                <a:r>
                  <a:rPr lang="fr-FR" sz="2000" dirty="0"/>
                  <a:t> Plug</a:t>
                </a:r>
              </a:p>
              <a:p>
                <a:r>
                  <a:rPr lang="fr-FR" sz="2000" dirty="0"/>
                  <a:t>COB-1002 </a:t>
                </a:r>
              </a:p>
            </p:txBody>
          </p:sp>
        </p:grp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79029255-996C-417B-8CB9-F5E2D246A315}"/>
              </a:ext>
            </a:extLst>
          </p:cNvPr>
          <p:cNvGrpSpPr/>
          <p:nvPr/>
        </p:nvGrpSpPr>
        <p:grpSpPr>
          <a:xfrm>
            <a:off x="14886504" y="18653799"/>
            <a:ext cx="4394426" cy="1847945"/>
            <a:chOff x="17046099" y="7402268"/>
            <a:chExt cx="4394426" cy="1847945"/>
          </a:xfrm>
        </p:grpSpPr>
        <p:sp>
          <p:nvSpPr>
            <p:cNvPr id="175" name="ZoneTexte 174">
              <a:extLst>
                <a:ext uri="{FF2B5EF4-FFF2-40B4-BE49-F238E27FC236}">
                  <a16:creationId xmlns:a16="http://schemas.microsoft.com/office/drawing/2014/main" id="{272ED333-3482-483E-B5EC-433CCADCE469}"/>
                </a:ext>
              </a:extLst>
            </p:cNvPr>
            <p:cNvSpPr txBox="1"/>
            <p:nvPr/>
          </p:nvSpPr>
          <p:spPr>
            <a:xfrm>
              <a:off x="18989259" y="7480427"/>
              <a:ext cx="178927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Presse étoupe</a:t>
              </a:r>
            </a:p>
            <a:p>
              <a:r>
                <a:rPr lang="fr-FR" sz="2000" dirty="0"/>
                <a:t>8.5 mm HC</a:t>
              </a:r>
            </a:p>
            <a:p>
              <a:r>
                <a:rPr lang="fr-FR" sz="2000" dirty="0"/>
                <a:t>BR-100870-185</a:t>
              </a:r>
            </a:p>
          </p:txBody>
        </p:sp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5BABFC03-1C5F-483E-8010-934E6A9BF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046099" y="7402268"/>
              <a:ext cx="4394426" cy="1847945"/>
            </a:xfrm>
            <a:prstGeom prst="rect">
              <a:avLst/>
            </a:prstGeom>
          </p:spPr>
        </p:pic>
      </p:grpSp>
      <p:grpSp>
        <p:nvGrpSpPr>
          <p:cNvPr id="110" name="Groupe 109">
            <a:extLst>
              <a:ext uri="{FF2B5EF4-FFF2-40B4-BE49-F238E27FC236}">
                <a16:creationId xmlns:a16="http://schemas.microsoft.com/office/drawing/2014/main" id="{D282D1D9-697B-4055-9028-FFC16FADB774}"/>
              </a:ext>
            </a:extLst>
          </p:cNvPr>
          <p:cNvGrpSpPr/>
          <p:nvPr/>
        </p:nvGrpSpPr>
        <p:grpSpPr>
          <a:xfrm>
            <a:off x="18013745" y="8573048"/>
            <a:ext cx="4394426" cy="1847945"/>
            <a:chOff x="17046099" y="7402268"/>
            <a:chExt cx="4394426" cy="1847945"/>
          </a:xfrm>
        </p:grpSpPr>
        <p:sp>
          <p:nvSpPr>
            <p:cNvPr id="111" name="ZoneTexte 110">
              <a:extLst>
                <a:ext uri="{FF2B5EF4-FFF2-40B4-BE49-F238E27FC236}">
                  <a16:creationId xmlns:a16="http://schemas.microsoft.com/office/drawing/2014/main" id="{9D0A72B6-647D-4EDE-9407-BE62F74D089B}"/>
                </a:ext>
              </a:extLst>
            </p:cNvPr>
            <p:cNvSpPr txBox="1"/>
            <p:nvPr/>
          </p:nvSpPr>
          <p:spPr>
            <a:xfrm>
              <a:off x="18989259" y="7480427"/>
              <a:ext cx="178927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Presse étoupe</a:t>
              </a:r>
            </a:p>
            <a:p>
              <a:r>
                <a:rPr lang="fr-FR" sz="2000" dirty="0"/>
                <a:t>8.5 mm HC</a:t>
              </a:r>
            </a:p>
            <a:p>
              <a:r>
                <a:rPr lang="fr-FR" sz="2000" dirty="0"/>
                <a:t>BR-100870-185</a:t>
              </a:r>
            </a:p>
          </p:txBody>
        </p:sp>
        <p:pic>
          <p:nvPicPr>
            <p:cNvPr id="112" name="Image 111">
              <a:extLst>
                <a:ext uri="{FF2B5EF4-FFF2-40B4-BE49-F238E27FC236}">
                  <a16:creationId xmlns:a16="http://schemas.microsoft.com/office/drawing/2014/main" id="{332CF868-6986-4896-9357-18737A9FD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046099" y="7402268"/>
              <a:ext cx="4394426" cy="1847945"/>
            </a:xfrm>
            <a:prstGeom prst="rect">
              <a:avLst/>
            </a:prstGeom>
          </p:spPr>
        </p:pic>
      </p:grpSp>
      <p:sp>
        <p:nvSpPr>
          <p:cNvPr id="128" name="ZoneTexte 127">
            <a:extLst>
              <a:ext uri="{FF2B5EF4-FFF2-40B4-BE49-F238E27FC236}">
                <a16:creationId xmlns:a16="http://schemas.microsoft.com/office/drawing/2014/main" id="{88355677-3A9A-452B-9E32-2844A9E2302A}"/>
              </a:ext>
            </a:extLst>
          </p:cNvPr>
          <p:cNvSpPr txBox="1"/>
          <p:nvPr/>
        </p:nvSpPr>
        <p:spPr>
          <a:xfrm>
            <a:off x="27075868" y="26776749"/>
            <a:ext cx="17892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Presse étoupe</a:t>
            </a:r>
          </a:p>
          <a:p>
            <a:r>
              <a:rPr lang="fr-FR" sz="2000" dirty="0"/>
              <a:t>6.5 mm HC</a:t>
            </a:r>
          </a:p>
          <a:p>
            <a:r>
              <a:rPr lang="fr-FR" sz="2000" dirty="0"/>
              <a:t>BR-100870-165</a:t>
            </a:r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65FB96C5-F717-412C-B77B-36537A6034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481890"/>
              </p:ext>
            </p:extLst>
          </p:nvPr>
        </p:nvGraphicFramePr>
        <p:xfrm>
          <a:off x="1058021" y="29906178"/>
          <a:ext cx="13030393" cy="118769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51825">
                  <a:extLst>
                    <a:ext uri="{9D8B030D-6E8A-4147-A177-3AD203B41FA5}">
                      <a16:colId xmlns:a16="http://schemas.microsoft.com/office/drawing/2014/main" val="826937926"/>
                    </a:ext>
                  </a:extLst>
                </a:gridCol>
                <a:gridCol w="5326084">
                  <a:extLst>
                    <a:ext uri="{9D8B030D-6E8A-4147-A177-3AD203B41FA5}">
                      <a16:colId xmlns:a16="http://schemas.microsoft.com/office/drawing/2014/main" val="1077229644"/>
                    </a:ext>
                  </a:extLst>
                </a:gridCol>
                <a:gridCol w="2270603">
                  <a:extLst>
                    <a:ext uri="{9D8B030D-6E8A-4147-A177-3AD203B41FA5}">
                      <a16:colId xmlns:a16="http://schemas.microsoft.com/office/drawing/2014/main" val="617238783"/>
                    </a:ext>
                  </a:extLst>
                </a:gridCol>
                <a:gridCol w="981881">
                  <a:extLst>
                    <a:ext uri="{9D8B030D-6E8A-4147-A177-3AD203B41FA5}">
                      <a16:colId xmlns:a16="http://schemas.microsoft.com/office/drawing/2014/main" val="4219996565"/>
                    </a:ext>
                  </a:extLst>
                </a:gridCol>
              </a:tblGrid>
              <a:tr h="523525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1" u="none" strike="noStrike" dirty="0">
                          <a:effectLst/>
                        </a:rPr>
                        <a:t>Dénomination </a:t>
                      </a:r>
                      <a:endParaRPr lang="fr-F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1" u="none" strike="noStrike" dirty="0">
                          <a:effectLst/>
                        </a:rPr>
                        <a:t>Nomenclature </a:t>
                      </a:r>
                      <a:r>
                        <a:rPr lang="fr-FR" sz="2000" b="1" u="none" strike="noStrike" dirty="0" err="1">
                          <a:effectLst/>
                        </a:rPr>
                        <a:t>Rov</a:t>
                      </a:r>
                      <a:r>
                        <a:rPr lang="fr-FR" sz="2000" b="1" u="none" strike="noStrike" dirty="0">
                          <a:effectLst/>
                        </a:rPr>
                        <a:t> Expert</a:t>
                      </a:r>
                      <a:endParaRPr lang="fr-F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1" u="none" strike="noStrike">
                          <a:effectLst/>
                        </a:rPr>
                        <a:t>Référence constructeur</a:t>
                      </a:r>
                      <a:endParaRPr lang="fr-FR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1" u="none" strike="noStrike" dirty="0">
                          <a:effectLst/>
                        </a:rPr>
                        <a:t>Quantité</a:t>
                      </a:r>
                      <a:endParaRPr lang="fr-F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08322853"/>
                  </a:ext>
                </a:extLst>
              </a:tr>
              <a:tr h="518133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Tube 3’’ </a:t>
                      </a:r>
                      <a:r>
                        <a:rPr lang="fr-FR" sz="2000" u="none" strike="noStrike" dirty="0" err="1">
                          <a:effectLst/>
                        </a:rPr>
                        <a:t>Acrylic</a:t>
                      </a:r>
                      <a:r>
                        <a:rPr lang="fr-FR" sz="2000" u="none" strike="noStrike" dirty="0">
                          <a:effectLst/>
                        </a:rPr>
                        <a:t> 15 cm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Watertight Enclosure Tube: 3" Locking Series, Acrylic 150mm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>
                          <a:effectLst/>
                        </a:rPr>
                        <a:t>BR-102649-150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u="none" strike="noStrike" dirty="0">
                          <a:effectLst/>
                        </a:rPr>
                        <a:t>2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22591217"/>
                  </a:ext>
                </a:extLst>
              </a:tr>
              <a:tr h="349566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Bride 3’’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O-Ring Flange 3 inches (sealable)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>
                          <a:effectLst/>
                        </a:rPr>
                        <a:t>BR-100647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u="none" strike="noStrike">
                          <a:effectLst/>
                        </a:rPr>
                        <a:t>4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18762539"/>
                  </a:ext>
                </a:extLst>
              </a:tr>
              <a:tr h="518133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Bouchon bride 7 trous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Aluminum End Cap with 7 Holes (3″ Series)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BR-100949-007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68927602"/>
                  </a:ext>
                </a:extLst>
              </a:tr>
              <a:tr h="518133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Bouchon bride 4 trous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Aluminum End Cap with 4 Holes (3″ Series)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BR-100949-004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23600376"/>
                  </a:ext>
                </a:extLst>
              </a:tr>
              <a:tr h="259815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Hublot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Dome optically clear acrylic 3’’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dirty="0"/>
                        <a:t>BR-101059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u="none" strike="noStrike" dirty="0">
                          <a:effectLst/>
                        </a:rPr>
                        <a:t>2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83007180"/>
                  </a:ext>
                </a:extLst>
              </a:tr>
              <a:tr h="259815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Vent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M10 Enclosure Vent and Plug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>
                          <a:effectLst/>
                        </a:rPr>
                        <a:t>BR-100783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83450702"/>
                  </a:ext>
                </a:extLst>
              </a:tr>
              <a:tr h="349566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Bouchon M10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WetLink</a:t>
                      </a:r>
                      <a:r>
                        <a:rPr lang="en-US" sz="2000" u="none" strike="noStrike" dirty="0">
                          <a:effectLst/>
                        </a:rPr>
                        <a:t> Penetrator Blank (No Hole)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BR-100434-010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46261816"/>
                  </a:ext>
                </a:extLst>
              </a:tr>
              <a:tr h="259815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Capteur TP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>
                          <a:effectLst/>
                        </a:rPr>
                        <a:t>BAR30 HIGH RESOLUTION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>
                          <a:effectLst/>
                        </a:rPr>
                        <a:t>BR-100586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u="none" strike="noStrike" dirty="0">
                          <a:effectLst/>
                        </a:rPr>
                        <a:t>1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07993150"/>
                  </a:ext>
                </a:extLst>
              </a:tr>
              <a:tr h="349566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Presse étoupe 6.5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u="none" strike="noStrike" dirty="0">
                          <a:effectLst/>
                        </a:rPr>
                        <a:t>WLP-M10-6.5MM-HC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u="none" strike="noStrike" dirty="0">
                          <a:effectLst/>
                        </a:rPr>
                        <a:t>BR-100870-165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16930973"/>
                  </a:ext>
                </a:extLst>
              </a:tr>
              <a:tr h="349566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Presse étoupe 8.5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WLP-M10-8.5MM-HC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BR-100870-185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28097058"/>
                  </a:ext>
                </a:extLst>
              </a:tr>
              <a:tr h="523525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Bouchon pour connecteur mâle (partie 1)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>
                          <a:effectLst/>
                        </a:rPr>
                        <a:t>Cobalt Series Dummy Plug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>
                          <a:effectLst/>
                        </a:rPr>
                        <a:t>COB-1002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59500113"/>
                  </a:ext>
                </a:extLst>
              </a:tr>
              <a:tr h="523525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Bouchon pour connecteur mâle (partie 2)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>
                          <a:effectLst/>
                        </a:rPr>
                        <a:t>Cobalt Series Locking Sleeve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>
                          <a:effectLst/>
                        </a:rPr>
                        <a:t>COB-1001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68915550"/>
                  </a:ext>
                </a:extLst>
              </a:tr>
              <a:tr h="518133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Bouchon pour connecteur femelle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>
                          <a:effectLst/>
                        </a:rPr>
                        <a:t>Cobalt Series Dummy Cap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>
                          <a:effectLst/>
                        </a:rPr>
                        <a:t>COB-1003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r>
                        <a:rPr lang="fr-FR" sz="2000" b="1" i="0" u="none" strike="noStrike" dirty="0">
                          <a:solidFill>
                            <a:srgbClr val="FFC000"/>
                          </a:solidFill>
                          <a:effectLst/>
                          <a:latin typeface="Calibri" panose="020F0502020204030204" pitchFamily="34" charset="0"/>
                        </a:rPr>
                        <a:t>+3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01095718"/>
                  </a:ext>
                </a:extLst>
              </a:tr>
              <a:tr h="349566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Connecteur mâle 3 pin 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Cobalt 3 pin Bulkhead Connector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>
                          <a:effectLst/>
                        </a:rPr>
                        <a:t>COB-1130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u="none" strike="noStrike" dirty="0">
                          <a:effectLst/>
                        </a:rPr>
                        <a:t>1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80404247"/>
                  </a:ext>
                </a:extLst>
              </a:tr>
              <a:tr h="349566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Connecteur mâle 4 pin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Cobalt 4-pin </a:t>
                      </a:r>
                      <a:r>
                        <a:rPr lang="fr-FR" sz="2000" u="none" strike="noStrike" dirty="0" err="1">
                          <a:effectLst/>
                        </a:rPr>
                        <a:t>Bulkhead</a:t>
                      </a:r>
                      <a:r>
                        <a:rPr lang="fr-FR" sz="2000" u="none" strike="noStrike" dirty="0">
                          <a:effectLst/>
                        </a:rPr>
                        <a:t> </a:t>
                      </a:r>
                      <a:r>
                        <a:rPr lang="fr-FR" sz="2000" u="none" strike="noStrike" dirty="0" err="1">
                          <a:effectLst/>
                        </a:rPr>
                        <a:t>Connector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COB-1140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u="none" strike="noStrike" dirty="0">
                          <a:effectLst/>
                        </a:rPr>
                        <a:t>3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95739641"/>
                  </a:ext>
                </a:extLst>
              </a:tr>
              <a:tr h="349566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Connecteur mâle 8 pin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Cobalt 8-pin </a:t>
                      </a:r>
                      <a:r>
                        <a:rPr lang="fr-FR" sz="200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Bulkhead</a:t>
                      </a:r>
                      <a:r>
                        <a:rPr lang="fr-FR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fr-FR" sz="200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Connector</a:t>
                      </a:r>
                      <a:endParaRPr lang="fr-FR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COB-1180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85149067"/>
                  </a:ext>
                </a:extLst>
              </a:tr>
              <a:tr h="518133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Connecteur femme + câble fils nus 8 pin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Single ended Cable 8 pin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COB-1281</a:t>
                      </a:r>
                      <a:endParaRPr lang="fr-FR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i="0" u="none" strike="noStrike" dirty="0">
                          <a:solidFill>
                            <a:srgbClr val="FFC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70384958"/>
                  </a:ext>
                </a:extLst>
              </a:tr>
              <a:tr h="518133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Connecteur femelle + câble fils nus 3 pin 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Single ended Cable 3 pin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COB-1231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u="none" strike="noStrike" dirty="0">
                          <a:effectLst/>
                        </a:rPr>
                        <a:t>1</a:t>
                      </a:r>
                      <a:r>
                        <a:rPr lang="fr-FR" sz="2000" b="1" u="none" strike="noStrike" dirty="0">
                          <a:solidFill>
                            <a:srgbClr val="FFC000"/>
                          </a:solidFill>
                          <a:effectLst/>
                        </a:rPr>
                        <a:t>+1</a:t>
                      </a:r>
                      <a:endParaRPr lang="fr-FR" sz="2000" b="1" i="0" u="none" strike="noStrike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4241395"/>
                  </a:ext>
                </a:extLst>
              </a:tr>
              <a:tr h="518133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Connecteur femelle </a:t>
                      </a:r>
                      <a:r>
                        <a:rPr lang="fr-FR" sz="2000" u="none" strike="noStrike" dirty="0" err="1">
                          <a:effectLst/>
                        </a:rPr>
                        <a:t>femelle</a:t>
                      </a:r>
                      <a:r>
                        <a:rPr lang="fr-FR" sz="2000" u="none" strike="noStrike" dirty="0">
                          <a:effectLst/>
                        </a:rPr>
                        <a:t> 4 pin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Double ended Cable 4 pin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COB-1341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u="none" strike="noStrike" dirty="0">
                          <a:effectLst/>
                        </a:rPr>
                        <a:t>1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6743820"/>
                  </a:ext>
                </a:extLst>
              </a:tr>
              <a:tr h="518133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Connecteur femelle 4 pin à sertir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fr-FR" sz="20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Cobalt </a:t>
                      </a:r>
                      <a:r>
                        <a:rPr lang="fr-FR" sz="20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Series</a:t>
                      </a:r>
                      <a:r>
                        <a:rPr lang="fr-FR" sz="20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Cable </a:t>
                      </a:r>
                      <a:r>
                        <a:rPr lang="fr-FR" sz="20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Termination</a:t>
                      </a:r>
                      <a:r>
                        <a:rPr lang="fr-FR" sz="20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Kit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COB-3140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fr-FR" sz="2000" b="1" i="0" u="none" strike="noStrike" dirty="0">
                          <a:solidFill>
                            <a:srgbClr val="FFC000"/>
                          </a:solidFill>
                          <a:effectLst/>
                          <a:latin typeface="Calibri" panose="020F0502020204030204" pitchFamily="34" charset="0"/>
                        </a:rPr>
                        <a:t>+1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10235503"/>
                  </a:ext>
                </a:extLst>
              </a:tr>
              <a:tr h="518133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Pompe à vide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Vacuum Pump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BR-100297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i="0" u="none" strike="noStrike" dirty="0">
                          <a:solidFill>
                            <a:srgbClr val="0092D2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31529378"/>
                  </a:ext>
                </a:extLst>
              </a:tr>
              <a:tr h="518133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Clé pour passe paroi 14 mm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WetLink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Penetrator Plug Wrench - 14 mm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BR-100369-014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i="0" u="none" strike="noStrike" dirty="0">
                          <a:solidFill>
                            <a:srgbClr val="0092D2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40923876"/>
                  </a:ext>
                </a:extLst>
              </a:tr>
              <a:tr h="518133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Bloc d’assemblage passe paroi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WetLink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Penetrator Assembly Block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BR-100686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i="0" u="none" strike="noStrike" dirty="0">
                          <a:solidFill>
                            <a:srgbClr val="0092D2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45453120"/>
                  </a:ext>
                </a:extLst>
              </a:tr>
              <a:tr h="518133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Outil pour enlever les joints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O-ring Pick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BR-100574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i="0" u="none" strike="noStrike" dirty="0">
                          <a:solidFill>
                            <a:srgbClr val="0092D2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86853336"/>
                  </a:ext>
                </a:extLst>
              </a:tr>
              <a:tr h="518133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Outil de sertissage 4 pin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Cobalt Series Cable Termination Tool 4 pin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COB-3240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i="0" u="none" strike="noStrike" dirty="0">
                          <a:solidFill>
                            <a:srgbClr val="0092D2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59698613"/>
                  </a:ext>
                </a:extLst>
              </a:tr>
            </a:tbl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CFB3C712-EB02-4AEA-BBBB-BD8CF6144FDC}"/>
              </a:ext>
            </a:extLst>
          </p:cNvPr>
          <p:cNvSpPr txBox="1"/>
          <p:nvPr/>
        </p:nvSpPr>
        <p:spPr>
          <a:xfrm>
            <a:off x="15333313" y="37001794"/>
            <a:ext cx="4185505" cy="2622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KOSMOS </a:t>
            </a:r>
          </a:p>
          <a:p>
            <a:r>
              <a:rPr lang="fr-FR" dirty="0"/>
              <a:t>stéréo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24069B1-42F6-4424-9729-19B423A3930E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1638523" y="14332064"/>
            <a:ext cx="5257811" cy="2505106"/>
          </a:xfrm>
          <a:prstGeom prst="rect">
            <a:avLst/>
          </a:prstGeom>
        </p:spPr>
      </p:pic>
      <p:pic>
        <p:nvPicPr>
          <p:cNvPr id="103" name="Image 102">
            <a:extLst>
              <a:ext uri="{FF2B5EF4-FFF2-40B4-BE49-F238E27FC236}">
                <a16:creationId xmlns:a16="http://schemas.microsoft.com/office/drawing/2014/main" id="{6917E0E5-5434-4B9C-92D8-2DB56A8CB3ED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1441085" y="2254229"/>
            <a:ext cx="5257811" cy="2505106"/>
          </a:xfrm>
          <a:prstGeom prst="rect">
            <a:avLst/>
          </a:prstGeom>
        </p:spPr>
      </p:pic>
      <p:sp>
        <p:nvSpPr>
          <p:cNvPr id="104" name="ZoneTexte 103">
            <a:extLst>
              <a:ext uri="{FF2B5EF4-FFF2-40B4-BE49-F238E27FC236}">
                <a16:creationId xmlns:a16="http://schemas.microsoft.com/office/drawing/2014/main" id="{1CCD875D-EE57-483E-BFE1-DDA5DD678A17}"/>
              </a:ext>
            </a:extLst>
          </p:cNvPr>
          <p:cNvSpPr txBox="1"/>
          <p:nvPr/>
        </p:nvSpPr>
        <p:spPr>
          <a:xfrm>
            <a:off x="1808467" y="12418579"/>
            <a:ext cx="23133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Dome</a:t>
            </a:r>
            <a:r>
              <a:rPr lang="fr-FR" sz="2000" dirty="0"/>
              <a:t> </a:t>
            </a:r>
            <a:r>
              <a:rPr lang="fr-FR" sz="2000" dirty="0" err="1"/>
              <a:t>optically</a:t>
            </a:r>
            <a:r>
              <a:rPr lang="fr-FR" sz="2000" dirty="0"/>
              <a:t> </a:t>
            </a:r>
            <a:r>
              <a:rPr lang="fr-FR" sz="2000" dirty="0" err="1"/>
              <a:t>clear</a:t>
            </a:r>
            <a:endParaRPr lang="fr-FR" sz="2000" dirty="0"/>
          </a:p>
          <a:p>
            <a:r>
              <a:rPr lang="fr-FR" sz="2000" dirty="0"/>
              <a:t>3’’</a:t>
            </a:r>
          </a:p>
          <a:p>
            <a:r>
              <a:rPr lang="fr-FR" sz="2000" dirty="0"/>
              <a:t>BR-101059</a:t>
            </a:r>
          </a:p>
        </p:txBody>
      </p:sp>
      <p:sp>
        <p:nvSpPr>
          <p:cNvPr id="105" name="ZoneTexte 104">
            <a:extLst>
              <a:ext uri="{FF2B5EF4-FFF2-40B4-BE49-F238E27FC236}">
                <a16:creationId xmlns:a16="http://schemas.microsoft.com/office/drawing/2014/main" id="{60469004-AA9D-42EF-A78A-B7062CDCCB8B}"/>
              </a:ext>
            </a:extLst>
          </p:cNvPr>
          <p:cNvSpPr txBox="1"/>
          <p:nvPr/>
        </p:nvSpPr>
        <p:spPr>
          <a:xfrm>
            <a:off x="23638622" y="425718"/>
            <a:ext cx="17892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End cap</a:t>
            </a:r>
          </a:p>
          <a:p>
            <a:r>
              <a:rPr lang="fr-FR" sz="2000" dirty="0"/>
              <a:t>BR-100949-007</a:t>
            </a:r>
          </a:p>
          <a:p>
            <a:r>
              <a:rPr lang="fr-FR" sz="2000" dirty="0"/>
              <a:t>3’’</a:t>
            </a:r>
          </a:p>
          <a:p>
            <a:r>
              <a:rPr lang="fr-FR" sz="2000" dirty="0"/>
              <a:t>7 </a:t>
            </a:r>
            <a:r>
              <a:rPr lang="fr-FR" sz="2000" dirty="0" err="1"/>
              <a:t>Holes</a:t>
            </a:r>
            <a:endParaRPr lang="fr-FR" sz="2000" dirty="0"/>
          </a:p>
        </p:txBody>
      </p:sp>
      <p:pic>
        <p:nvPicPr>
          <p:cNvPr id="106" name="Image 105">
            <a:extLst>
              <a:ext uri="{FF2B5EF4-FFF2-40B4-BE49-F238E27FC236}">
                <a16:creationId xmlns:a16="http://schemas.microsoft.com/office/drawing/2014/main" id="{9F240892-0317-41D5-9A1A-7598CCCC25C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743986" y="1678137"/>
            <a:ext cx="5304858" cy="470050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96B2A2F-017E-4BD6-8D00-E19A90A4B8C0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033502" y="26763516"/>
            <a:ext cx="3461492" cy="1635979"/>
          </a:xfrm>
          <a:prstGeom prst="rect">
            <a:avLst/>
          </a:prstGeom>
        </p:spPr>
      </p:pic>
      <p:grpSp>
        <p:nvGrpSpPr>
          <p:cNvPr id="114" name="Groupe 113">
            <a:extLst>
              <a:ext uri="{FF2B5EF4-FFF2-40B4-BE49-F238E27FC236}">
                <a16:creationId xmlns:a16="http://schemas.microsoft.com/office/drawing/2014/main" id="{69385048-D7A4-44DE-9113-9DB641F22E62}"/>
              </a:ext>
            </a:extLst>
          </p:cNvPr>
          <p:cNvGrpSpPr/>
          <p:nvPr/>
        </p:nvGrpSpPr>
        <p:grpSpPr>
          <a:xfrm>
            <a:off x="5980941" y="7714455"/>
            <a:ext cx="2259247" cy="2190325"/>
            <a:chOff x="7245191" y="7249305"/>
            <a:chExt cx="2259247" cy="2190325"/>
          </a:xfrm>
        </p:grpSpPr>
        <p:pic>
          <p:nvPicPr>
            <p:cNvPr id="116" name="Image 115">
              <a:extLst>
                <a:ext uri="{FF2B5EF4-FFF2-40B4-BE49-F238E27FC236}">
                  <a16:creationId xmlns:a16="http://schemas.microsoft.com/office/drawing/2014/main" id="{B02FDFC7-00A7-45E1-9F94-36AF80138C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7666" b="25718"/>
            <a:stretch/>
          </p:blipFill>
          <p:spPr>
            <a:xfrm>
              <a:off x="7425923" y="7305104"/>
              <a:ext cx="2078515" cy="21345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pic>
        <p:sp>
          <p:nvSpPr>
            <p:cNvPr id="132" name="ZoneTexte 131">
              <a:extLst>
                <a:ext uri="{FF2B5EF4-FFF2-40B4-BE49-F238E27FC236}">
                  <a16:creationId xmlns:a16="http://schemas.microsoft.com/office/drawing/2014/main" id="{7CD7DE07-4FED-46F7-AE42-819A877B8414}"/>
                </a:ext>
              </a:extLst>
            </p:cNvPr>
            <p:cNvSpPr txBox="1"/>
            <p:nvPr/>
          </p:nvSpPr>
          <p:spPr>
            <a:xfrm>
              <a:off x="7245191" y="7249305"/>
              <a:ext cx="1225977" cy="10156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sz="2000" dirty="0">
                  <a:solidFill>
                    <a:schemeClr val="tx1"/>
                  </a:solidFill>
                  <a:highlight>
                    <a:srgbClr val="FFFFFF"/>
                  </a:highlight>
                </a:rPr>
                <a:t>Ethernet</a:t>
              </a:r>
            </a:p>
            <a:p>
              <a:r>
                <a:rPr lang="fr-FR" sz="2000" dirty="0">
                  <a:solidFill>
                    <a:schemeClr val="tx1"/>
                  </a:solidFill>
                  <a:highlight>
                    <a:srgbClr val="FFFFFF"/>
                  </a:highlight>
                </a:rPr>
                <a:t>COB-1180</a:t>
              </a:r>
            </a:p>
            <a:p>
              <a:r>
                <a:rPr lang="fr-FR" sz="2000" dirty="0">
                  <a:solidFill>
                    <a:schemeClr val="tx1"/>
                  </a:solidFill>
                  <a:highlight>
                    <a:srgbClr val="FFFFFF"/>
                  </a:highlight>
                </a:rPr>
                <a:t>8 pin </a:t>
              </a:r>
            </a:p>
          </p:txBody>
        </p:sp>
      </p:grpSp>
      <p:sp>
        <p:nvSpPr>
          <p:cNvPr id="133" name="Rectangle 132">
            <a:extLst>
              <a:ext uri="{FF2B5EF4-FFF2-40B4-BE49-F238E27FC236}">
                <a16:creationId xmlns:a16="http://schemas.microsoft.com/office/drawing/2014/main" id="{60CCBE60-C4C7-43AE-A8FB-1A86D254A226}"/>
              </a:ext>
            </a:extLst>
          </p:cNvPr>
          <p:cNvSpPr/>
          <p:nvPr/>
        </p:nvSpPr>
        <p:spPr>
          <a:xfrm>
            <a:off x="23901177" y="8968508"/>
            <a:ext cx="38971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/>
              <a:t>WetLink</a:t>
            </a:r>
            <a:r>
              <a:rPr lang="en-US" sz="2000" dirty="0"/>
              <a:t> Penetrator Blank (No Hole)</a:t>
            </a:r>
            <a:endParaRPr lang="fr-FR" sz="2000" dirty="0"/>
          </a:p>
          <a:p>
            <a:r>
              <a:rPr lang="fr-FR" sz="2000" dirty="0"/>
              <a:t>BR-100434-010</a:t>
            </a:r>
          </a:p>
        </p:txBody>
      </p:sp>
      <p:pic>
        <p:nvPicPr>
          <p:cNvPr id="134" name="Image 133">
            <a:extLst>
              <a:ext uri="{FF2B5EF4-FFF2-40B4-BE49-F238E27FC236}">
                <a16:creationId xmlns:a16="http://schemas.microsoft.com/office/drawing/2014/main" id="{F89D86AF-E71B-4E72-A9C4-9D76E6A4EE18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583459" y="7119019"/>
            <a:ext cx="3093444" cy="1790401"/>
          </a:xfrm>
          <a:prstGeom prst="rect">
            <a:avLst/>
          </a:prstGeom>
        </p:spPr>
      </p:pic>
      <p:sp>
        <p:nvSpPr>
          <p:cNvPr id="135" name="ZoneTexte 134">
            <a:extLst>
              <a:ext uri="{FF2B5EF4-FFF2-40B4-BE49-F238E27FC236}">
                <a16:creationId xmlns:a16="http://schemas.microsoft.com/office/drawing/2014/main" id="{C453DFD4-1C04-4633-97E1-15F7BCFAF050}"/>
              </a:ext>
            </a:extLst>
          </p:cNvPr>
          <p:cNvSpPr txBox="1"/>
          <p:nvPr/>
        </p:nvSpPr>
        <p:spPr>
          <a:xfrm>
            <a:off x="26173745" y="6989348"/>
            <a:ext cx="1175322" cy="13572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x2</a:t>
            </a:r>
          </a:p>
        </p:txBody>
      </p:sp>
      <p:sp>
        <p:nvSpPr>
          <p:cNvPr id="136" name="ZoneTexte 135">
            <a:extLst>
              <a:ext uri="{FF2B5EF4-FFF2-40B4-BE49-F238E27FC236}">
                <a16:creationId xmlns:a16="http://schemas.microsoft.com/office/drawing/2014/main" id="{E2A10B30-8AC2-4F72-85AC-5011CCC02BDA}"/>
              </a:ext>
            </a:extLst>
          </p:cNvPr>
          <p:cNvSpPr txBox="1"/>
          <p:nvPr/>
        </p:nvSpPr>
        <p:spPr>
          <a:xfrm>
            <a:off x="15723028" y="8531983"/>
            <a:ext cx="1175322" cy="13572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x2</a:t>
            </a:r>
          </a:p>
        </p:txBody>
      </p:sp>
      <p:pic>
        <p:nvPicPr>
          <p:cNvPr id="137" name="Image 136">
            <a:extLst>
              <a:ext uri="{FF2B5EF4-FFF2-40B4-BE49-F238E27FC236}">
                <a16:creationId xmlns:a16="http://schemas.microsoft.com/office/drawing/2014/main" id="{053B826F-59BD-4759-B629-A0F2DB4308DF}"/>
              </a:ext>
            </a:extLst>
          </p:cNvPr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7082" y="23218166"/>
            <a:ext cx="3352115" cy="2388774"/>
          </a:xfrm>
          <a:prstGeom prst="rect">
            <a:avLst/>
          </a:prstGeom>
        </p:spPr>
      </p:pic>
      <p:grpSp>
        <p:nvGrpSpPr>
          <p:cNvPr id="113" name="Groupe 112">
            <a:extLst>
              <a:ext uri="{FF2B5EF4-FFF2-40B4-BE49-F238E27FC236}">
                <a16:creationId xmlns:a16="http://schemas.microsoft.com/office/drawing/2014/main" id="{575EEAF9-7F03-46A7-9F39-992CE27C497D}"/>
              </a:ext>
            </a:extLst>
          </p:cNvPr>
          <p:cNvGrpSpPr/>
          <p:nvPr/>
        </p:nvGrpSpPr>
        <p:grpSpPr>
          <a:xfrm>
            <a:off x="2738326" y="24510127"/>
            <a:ext cx="1481736" cy="1909289"/>
            <a:chOff x="22012543" y="20406217"/>
            <a:chExt cx="1481736" cy="1909289"/>
          </a:xfrm>
        </p:grpSpPr>
        <p:pic>
          <p:nvPicPr>
            <p:cNvPr id="127" name="Image 126">
              <a:extLst>
                <a:ext uri="{FF2B5EF4-FFF2-40B4-BE49-F238E27FC236}">
                  <a16:creationId xmlns:a16="http://schemas.microsoft.com/office/drawing/2014/main" id="{1BD8FF75-6C8C-497B-9EAA-0613792DF8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9838"/>
            <a:stretch/>
          </p:blipFill>
          <p:spPr>
            <a:xfrm>
              <a:off x="22200656" y="21228344"/>
              <a:ext cx="1293623" cy="1087162"/>
            </a:xfrm>
            <a:prstGeom prst="rect">
              <a:avLst/>
            </a:prstGeom>
          </p:spPr>
        </p:pic>
        <p:sp>
          <p:nvSpPr>
            <p:cNvPr id="129" name="ZoneTexte 128">
              <a:extLst>
                <a:ext uri="{FF2B5EF4-FFF2-40B4-BE49-F238E27FC236}">
                  <a16:creationId xmlns:a16="http://schemas.microsoft.com/office/drawing/2014/main" id="{4B69E492-70D3-43F9-AE17-DB85644D34C7}"/>
                </a:ext>
              </a:extLst>
            </p:cNvPr>
            <p:cNvSpPr txBox="1"/>
            <p:nvPr/>
          </p:nvSpPr>
          <p:spPr>
            <a:xfrm>
              <a:off x="22012543" y="20406217"/>
              <a:ext cx="14494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 err="1"/>
                <a:t>Dummy</a:t>
              </a:r>
              <a:r>
                <a:rPr lang="fr-FR" sz="2000" dirty="0"/>
                <a:t> Cap</a:t>
              </a:r>
            </a:p>
            <a:p>
              <a:r>
                <a:rPr lang="fr-FR" sz="2000" dirty="0"/>
                <a:t>COB-1003</a:t>
              </a:r>
            </a:p>
          </p:txBody>
        </p:sp>
      </p:grpSp>
      <p:pic>
        <p:nvPicPr>
          <p:cNvPr id="150" name="Image 149">
            <a:extLst>
              <a:ext uri="{FF2B5EF4-FFF2-40B4-BE49-F238E27FC236}">
                <a16:creationId xmlns:a16="http://schemas.microsoft.com/office/drawing/2014/main" id="{CB9AD409-3086-4A36-A53C-B17D5C9D2F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666" b="25718"/>
          <a:stretch/>
        </p:blipFill>
        <p:spPr>
          <a:xfrm flipH="1">
            <a:off x="3720121" y="18424081"/>
            <a:ext cx="2078514" cy="2134526"/>
          </a:xfrm>
          <a:prstGeom prst="rect">
            <a:avLst/>
          </a:prstGeom>
        </p:spPr>
      </p:pic>
      <p:sp>
        <p:nvSpPr>
          <p:cNvPr id="151" name="ZoneTexte 150">
            <a:extLst>
              <a:ext uri="{FF2B5EF4-FFF2-40B4-BE49-F238E27FC236}">
                <a16:creationId xmlns:a16="http://schemas.microsoft.com/office/drawing/2014/main" id="{6089C44B-7B22-4FEF-9EFD-83DCBBD7E14F}"/>
              </a:ext>
            </a:extLst>
          </p:cNvPr>
          <p:cNvSpPr txBox="1"/>
          <p:nvPr/>
        </p:nvSpPr>
        <p:spPr>
          <a:xfrm>
            <a:off x="2875563" y="19317511"/>
            <a:ext cx="12836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Shunt </a:t>
            </a:r>
          </a:p>
          <a:p>
            <a:r>
              <a:rPr lang="fr-FR" sz="2000" dirty="0"/>
              <a:t>COB-1140 </a:t>
            </a:r>
          </a:p>
        </p:txBody>
      </p:sp>
      <p:pic>
        <p:nvPicPr>
          <p:cNvPr id="152" name="Image 151">
            <a:extLst>
              <a:ext uri="{FF2B5EF4-FFF2-40B4-BE49-F238E27FC236}">
                <a16:creationId xmlns:a16="http://schemas.microsoft.com/office/drawing/2014/main" id="{FEE73E31-E2AD-4545-B7B4-98E1C1673BD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833" t="31201" r="17271" b="27332"/>
          <a:stretch/>
        </p:blipFill>
        <p:spPr>
          <a:xfrm>
            <a:off x="7192494" y="19605422"/>
            <a:ext cx="2749826" cy="1757060"/>
          </a:xfrm>
          <a:prstGeom prst="rect">
            <a:avLst/>
          </a:prstGeom>
        </p:spPr>
      </p:pic>
      <p:sp>
        <p:nvSpPr>
          <p:cNvPr id="153" name="ZoneTexte 152">
            <a:extLst>
              <a:ext uri="{FF2B5EF4-FFF2-40B4-BE49-F238E27FC236}">
                <a16:creationId xmlns:a16="http://schemas.microsoft.com/office/drawing/2014/main" id="{D5B92259-0C3F-4A0C-9BEC-DF32328C3720}"/>
              </a:ext>
            </a:extLst>
          </p:cNvPr>
          <p:cNvSpPr txBox="1"/>
          <p:nvPr/>
        </p:nvSpPr>
        <p:spPr>
          <a:xfrm>
            <a:off x="7074266" y="19029377"/>
            <a:ext cx="2078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Vent</a:t>
            </a:r>
          </a:p>
          <a:p>
            <a:r>
              <a:rPr lang="fr-FR" sz="2000" dirty="0"/>
              <a:t>BR-100783</a:t>
            </a:r>
          </a:p>
        </p:txBody>
      </p:sp>
      <p:sp>
        <p:nvSpPr>
          <p:cNvPr id="161" name="ZoneTexte 160">
            <a:extLst>
              <a:ext uri="{FF2B5EF4-FFF2-40B4-BE49-F238E27FC236}">
                <a16:creationId xmlns:a16="http://schemas.microsoft.com/office/drawing/2014/main" id="{61D7F66B-FCE2-412A-B7AE-19CBBB1193D0}"/>
              </a:ext>
            </a:extLst>
          </p:cNvPr>
          <p:cNvSpPr txBox="1"/>
          <p:nvPr/>
        </p:nvSpPr>
        <p:spPr>
          <a:xfrm>
            <a:off x="23331039" y="17641806"/>
            <a:ext cx="1175322" cy="13572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x2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3C95766-DF04-4ED5-922D-54C25C2A0E3D}"/>
              </a:ext>
            </a:extLst>
          </p:cNvPr>
          <p:cNvGrpSpPr/>
          <p:nvPr/>
        </p:nvGrpSpPr>
        <p:grpSpPr>
          <a:xfrm>
            <a:off x="10082713" y="23046188"/>
            <a:ext cx="4412949" cy="5779835"/>
            <a:chOff x="12231553" y="23945348"/>
            <a:chExt cx="4412949" cy="5779835"/>
          </a:xfrm>
        </p:grpSpPr>
        <p:grpSp>
          <p:nvGrpSpPr>
            <p:cNvPr id="205" name="Groupe 204">
              <a:extLst>
                <a:ext uri="{FF2B5EF4-FFF2-40B4-BE49-F238E27FC236}">
                  <a16:creationId xmlns:a16="http://schemas.microsoft.com/office/drawing/2014/main" id="{D7653932-2967-4507-91BD-CACDA291C1F5}"/>
                </a:ext>
              </a:extLst>
            </p:cNvPr>
            <p:cNvGrpSpPr/>
            <p:nvPr/>
          </p:nvGrpSpPr>
          <p:grpSpPr>
            <a:xfrm>
              <a:off x="12231553" y="23945348"/>
              <a:ext cx="4412949" cy="5779835"/>
              <a:chOff x="23375478" y="14816100"/>
              <a:chExt cx="4412949" cy="5779835"/>
            </a:xfrm>
          </p:grpSpPr>
          <p:sp>
            <p:nvSpPr>
              <p:cNvPr id="209" name="Rectangle : coins arrondis 208">
                <a:extLst>
                  <a:ext uri="{FF2B5EF4-FFF2-40B4-BE49-F238E27FC236}">
                    <a16:creationId xmlns:a16="http://schemas.microsoft.com/office/drawing/2014/main" id="{7D8F0C9C-402B-4444-B9BD-BB45996F7CDA}"/>
                  </a:ext>
                </a:extLst>
              </p:cNvPr>
              <p:cNvSpPr/>
              <p:nvPr/>
            </p:nvSpPr>
            <p:spPr>
              <a:xfrm>
                <a:off x="23375478" y="14816100"/>
                <a:ext cx="4412949" cy="410094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7" name="ZoneTexte 206">
                <a:extLst>
                  <a:ext uri="{FF2B5EF4-FFF2-40B4-BE49-F238E27FC236}">
                    <a16:creationId xmlns:a16="http://schemas.microsoft.com/office/drawing/2014/main" id="{BB059751-C163-44EA-83F2-3BAD2F1286F4}"/>
                  </a:ext>
                </a:extLst>
              </p:cNvPr>
              <p:cNvSpPr txBox="1"/>
              <p:nvPr/>
            </p:nvSpPr>
            <p:spPr>
              <a:xfrm>
                <a:off x="23563744" y="19026275"/>
                <a:ext cx="3975576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3200" dirty="0"/>
                  <a:t>Cable échange donnée</a:t>
                </a:r>
              </a:p>
              <a:p>
                <a:pPr algn="ctr"/>
                <a:r>
                  <a:rPr lang="fr-FR" sz="3200" dirty="0"/>
                  <a:t>Caisson principal &lt;-&gt;</a:t>
                </a:r>
              </a:p>
              <a:p>
                <a:pPr algn="ctr"/>
                <a:r>
                  <a:rPr lang="fr-FR" sz="3200" dirty="0"/>
                  <a:t>Moteur</a:t>
                </a:r>
              </a:p>
            </p:txBody>
          </p:sp>
        </p:grpSp>
        <p:grpSp>
          <p:nvGrpSpPr>
            <p:cNvPr id="211" name="Groupe 210">
              <a:extLst>
                <a:ext uri="{FF2B5EF4-FFF2-40B4-BE49-F238E27FC236}">
                  <a16:creationId xmlns:a16="http://schemas.microsoft.com/office/drawing/2014/main" id="{62A40BF6-FC9F-41C6-AAF9-9467DCEC179F}"/>
                </a:ext>
              </a:extLst>
            </p:cNvPr>
            <p:cNvGrpSpPr/>
            <p:nvPr/>
          </p:nvGrpSpPr>
          <p:grpSpPr>
            <a:xfrm>
              <a:off x="12438557" y="26189223"/>
              <a:ext cx="4000982" cy="1575835"/>
              <a:chOff x="21292176" y="19470874"/>
              <a:chExt cx="4000982" cy="1575835"/>
            </a:xfrm>
          </p:grpSpPr>
          <p:pic>
            <p:nvPicPr>
              <p:cNvPr id="212" name="Image 211">
                <a:extLst>
                  <a:ext uri="{FF2B5EF4-FFF2-40B4-BE49-F238E27FC236}">
                    <a16:creationId xmlns:a16="http://schemas.microsoft.com/office/drawing/2014/main" id="{76D156A7-A0E0-46F3-81FE-22ACA3806B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9838"/>
              <a:stretch/>
            </p:blipFill>
            <p:spPr>
              <a:xfrm>
                <a:off x="23418059" y="19470874"/>
                <a:ext cx="1875099" cy="1575835"/>
              </a:xfrm>
              <a:prstGeom prst="rect">
                <a:avLst/>
              </a:prstGeom>
            </p:spPr>
          </p:pic>
          <p:sp>
            <p:nvSpPr>
              <p:cNvPr id="213" name="ZoneTexte 212">
                <a:extLst>
                  <a:ext uri="{FF2B5EF4-FFF2-40B4-BE49-F238E27FC236}">
                    <a16:creationId xmlns:a16="http://schemas.microsoft.com/office/drawing/2014/main" id="{C2CAF3B9-9A4A-45DD-8F81-FF0CD9E04471}"/>
                  </a:ext>
                </a:extLst>
              </p:cNvPr>
              <p:cNvSpPr txBox="1"/>
              <p:nvPr/>
            </p:nvSpPr>
            <p:spPr>
              <a:xfrm>
                <a:off x="21292176" y="19966803"/>
                <a:ext cx="144949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err="1"/>
                  <a:t>Dummy</a:t>
                </a:r>
                <a:r>
                  <a:rPr lang="fr-FR" sz="2000" dirty="0"/>
                  <a:t> Cap</a:t>
                </a:r>
              </a:p>
              <a:p>
                <a:r>
                  <a:rPr lang="fr-FR" sz="2000" dirty="0"/>
                  <a:t>COB-1003</a:t>
                </a:r>
              </a:p>
            </p:txBody>
          </p:sp>
        </p:grpSp>
        <p:sp>
          <p:nvSpPr>
            <p:cNvPr id="228" name="ZoneTexte 227">
              <a:extLst>
                <a:ext uri="{FF2B5EF4-FFF2-40B4-BE49-F238E27FC236}">
                  <a16:creationId xmlns:a16="http://schemas.microsoft.com/office/drawing/2014/main" id="{B15F5DAA-3A0F-477E-AE75-D25872F3062F}"/>
                </a:ext>
              </a:extLst>
            </p:cNvPr>
            <p:cNvSpPr txBox="1"/>
            <p:nvPr/>
          </p:nvSpPr>
          <p:spPr>
            <a:xfrm>
              <a:off x="13869420" y="26615112"/>
              <a:ext cx="71365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400" dirty="0"/>
                <a:t>x2</a:t>
              </a:r>
            </a:p>
          </p:txBody>
        </p: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F316D802-7780-4979-9961-EA37DF70F2CB}"/>
              </a:ext>
            </a:extLst>
          </p:cNvPr>
          <p:cNvSpPr txBox="1"/>
          <p:nvPr/>
        </p:nvSpPr>
        <p:spPr>
          <a:xfrm>
            <a:off x="14720482" y="31542660"/>
            <a:ext cx="59457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400" dirty="0"/>
              <a:t>En noir : éléments nécessaires par système KOSMOS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400" dirty="0">
                <a:solidFill>
                  <a:srgbClr val="FFC000"/>
                </a:solidFill>
              </a:rPr>
              <a:t>En orange </a:t>
            </a:r>
            <a:r>
              <a:rPr lang="fr-FR" sz="4400" dirty="0"/>
              <a:t>: éléments nécessaires par flotte de KOSMOS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400" dirty="0">
                <a:solidFill>
                  <a:srgbClr val="0092D2"/>
                </a:solidFill>
              </a:rPr>
              <a:t>En bleu </a:t>
            </a:r>
            <a:r>
              <a:rPr lang="fr-FR" sz="4400" dirty="0"/>
              <a:t>: outils</a:t>
            </a:r>
          </a:p>
        </p:txBody>
      </p:sp>
      <p:grpSp>
        <p:nvGrpSpPr>
          <p:cNvPr id="156" name="Groupe 155">
            <a:extLst>
              <a:ext uri="{FF2B5EF4-FFF2-40B4-BE49-F238E27FC236}">
                <a16:creationId xmlns:a16="http://schemas.microsoft.com/office/drawing/2014/main" id="{E08ECA68-A386-4442-9153-70AE0917215E}"/>
              </a:ext>
            </a:extLst>
          </p:cNvPr>
          <p:cNvGrpSpPr/>
          <p:nvPr/>
        </p:nvGrpSpPr>
        <p:grpSpPr>
          <a:xfrm>
            <a:off x="10421358" y="23273452"/>
            <a:ext cx="3068464" cy="2479629"/>
            <a:chOff x="18529588" y="13996177"/>
            <a:chExt cx="3068464" cy="2479629"/>
          </a:xfrm>
        </p:grpSpPr>
        <p:pic>
          <p:nvPicPr>
            <p:cNvPr id="162" name="Image 161">
              <a:extLst>
                <a:ext uri="{FF2B5EF4-FFF2-40B4-BE49-F238E27FC236}">
                  <a16:creationId xmlns:a16="http://schemas.microsoft.com/office/drawing/2014/main" id="{61F12C2B-C952-4293-A176-F3824AF780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088" t="27049" r="4807" b="20926"/>
            <a:stretch/>
          </p:blipFill>
          <p:spPr>
            <a:xfrm>
              <a:off x="18529588" y="13996177"/>
              <a:ext cx="3068464" cy="1811909"/>
            </a:xfrm>
            <a:prstGeom prst="rect">
              <a:avLst/>
            </a:prstGeom>
          </p:spPr>
        </p:pic>
        <p:sp>
          <p:nvSpPr>
            <p:cNvPr id="163" name="ZoneTexte 162">
              <a:extLst>
                <a:ext uri="{FF2B5EF4-FFF2-40B4-BE49-F238E27FC236}">
                  <a16:creationId xmlns:a16="http://schemas.microsoft.com/office/drawing/2014/main" id="{C3F84351-258E-4FB0-8FF9-B94F18541780}"/>
                </a:ext>
              </a:extLst>
            </p:cNvPr>
            <p:cNvSpPr txBox="1"/>
            <p:nvPr/>
          </p:nvSpPr>
          <p:spPr>
            <a:xfrm>
              <a:off x="18834820" y="15460143"/>
              <a:ext cx="224664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/>
                <a:t>COB-1341</a:t>
              </a:r>
            </a:p>
            <a:p>
              <a:r>
                <a:rPr lang="fr-FR" sz="2000" dirty="0"/>
                <a:t>4 pin</a:t>
              </a:r>
            </a:p>
            <a:p>
              <a:r>
                <a:rPr lang="fr-FR" sz="2000" dirty="0"/>
                <a:t>1 m de longueur</a:t>
              </a: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CC184738-30BB-4947-A498-7A5E34A1F91D}"/>
              </a:ext>
            </a:extLst>
          </p:cNvPr>
          <p:cNvGrpSpPr/>
          <p:nvPr/>
        </p:nvGrpSpPr>
        <p:grpSpPr>
          <a:xfrm>
            <a:off x="4519733" y="22528311"/>
            <a:ext cx="5210534" cy="6890605"/>
            <a:chOff x="5738933" y="22452111"/>
            <a:chExt cx="5210534" cy="6890605"/>
          </a:xfrm>
        </p:grpSpPr>
        <p:pic>
          <p:nvPicPr>
            <p:cNvPr id="62" name="Image 61">
              <a:extLst>
                <a:ext uri="{FF2B5EF4-FFF2-40B4-BE49-F238E27FC236}">
                  <a16:creationId xmlns:a16="http://schemas.microsoft.com/office/drawing/2014/main" id="{CCB89C2D-4E4B-498B-A647-E4928DA065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562" t="30585" r="5543" b="27280"/>
            <a:stretch/>
          </p:blipFill>
          <p:spPr>
            <a:xfrm>
              <a:off x="6113152" y="22623652"/>
              <a:ext cx="4182619" cy="2005055"/>
            </a:xfrm>
            <a:prstGeom prst="roundRect">
              <a:avLst/>
            </a:prstGeom>
          </p:spPr>
        </p:pic>
        <p:grpSp>
          <p:nvGrpSpPr>
            <p:cNvPr id="140" name="Groupe 139">
              <a:extLst>
                <a:ext uri="{FF2B5EF4-FFF2-40B4-BE49-F238E27FC236}">
                  <a16:creationId xmlns:a16="http://schemas.microsoft.com/office/drawing/2014/main" id="{3EE25ABE-5465-4AE6-AB00-BCCE6A610A75}"/>
                </a:ext>
              </a:extLst>
            </p:cNvPr>
            <p:cNvGrpSpPr/>
            <p:nvPr/>
          </p:nvGrpSpPr>
          <p:grpSpPr>
            <a:xfrm>
              <a:off x="5738933" y="22452111"/>
              <a:ext cx="5210534" cy="5162770"/>
              <a:chOff x="23375478" y="14816101"/>
              <a:chExt cx="5210534" cy="5162770"/>
            </a:xfrm>
          </p:grpSpPr>
          <p:sp>
            <p:nvSpPr>
              <p:cNvPr id="143" name="ZoneTexte 142">
                <a:extLst>
                  <a:ext uri="{FF2B5EF4-FFF2-40B4-BE49-F238E27FC236}">
                    <a16:creationId xmlns:a16="http://schemas.microsoft.com/office/drawing/2014/main" id="{DCB3837A-E06E-454C-AF14-63EEC88A769D}"/>
                  </a:ext>
                </a:extLst>
              </p:cNvPr>
              <p:cNvSpPr txBox="1"/>
              <p:nvPr/>
            </p:nvSpPr>
            <p:spPr>
              <a:xfrm>
                <a:off x="25239233" y="15413171"/>
                <a:ext cx="224664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COB-1231</a:t>
                </a:r>
              </a:p>
              <a:p>
                <a:r>
                  <a:rPr lang="fr-FR" sz="2000" dirty="0"/>
                  <a:t>3 pin</a:t>
                </a:r>
              </a:p>
              <a:p>
                <a:r>
                  <a:rPr lang="fr-FR" sz="2000" dirty="0"/>
                  <a:t>1 m de longueur</a:t>
                </a:r>
              </a:p>
            </p:txBody>
          </p:sp>
          <p:sp>
            <p:nvSpPr>
              <p:cNvPr id="144" name="Rectangle : coins arrondis 143">
                <a:extLst>
                  <a:ext uri="{FF2B5EF4-FFF2-40B4-BE49-F238E27FC236}">
                    <a16:creationId xmlns:a16="http://schemas.microsoft.com/office/drawing/2014/main" id="{F432B956-AB1A-43F6-A906-ED2CD89D3D78}"/>
                  </a:ext>
                </a:extLst>
              </p:cNvPr>
              <p:cNvSpPr/>
              <p:nvPr/>
            </p:nvSpPr>
            <p:spPr>
              <a:xfrm>
                <a:off x="23375478" y="14816101"/>
                <a:ext cx="5210534" cy="5162770"/>
              </a:xfrm>
              <a:prstGeom prst="round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42" name="ZoneTexte 141">
              <a:extLst>
                <a:ext uri="{FF2B5EF4-FFF2-40B4-BE49-F238E27FC236}">
                  <a16:creationId xmlns:a16="http://schemas.microsoft.com/office/drawing/2014/main" id="{B075C1AF-EB0C-4DC8-8359-82327CD66F08}"/>
                </a:ext>
              </a:extLst>
            </p:cNvPr>
            <p:cNvSpPr txBox="1"/>
            <p:nvPr/>
          </p:nvSpPr>
          <p:spPr>
            <a:xfrm>
              <a:off x="5873153" y="27773056"/>
              <a:ext cx="492901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Cable chargement </a:t>
              </a:r>
            </a:p>
            <a:p>
              <a:r>
                <a:rPr lang="fr-FR" sz="3200" dirty="0"/>
                <a:t>de batterie &amp; Clé de charge        1/Flotte</a:t>
              </a:r>
            </a:p>
          </p:txBody>
        </p:sp>
        <p:grpSp>
          <p:nvGrpSpPr>
            <p:cNvPr id="130" name="Groupe 129">
              <a:extLst>
                <a:ext uri="{FF2B5EF4-FFF2-40B4-BE49-F238E27FC236}">
                  <a16:creationId xmlns:a16="http://schemas.microsoft.com/office/drawing/2014/main" id="{CA85B843-58E4-40AD-A947-0EC8655634A9}"/>
                </a:ext>
              </a:extLst>
            </p:cNvPr>
            <p:cNvGrpSpPr/>
            <p:nvPr/>
          </p:nvGrpSpPr>
          <p:grpSpPr>
            <a:xfrm>
              <a:off x="9297010" y="24306321"/>
              <a:ext cx="1449499" cy="1723444"/>
              <a:chOff x="22409026" y="19702414"/>
              <a:chExt cx="1449499" cy="1723444"/>
            </a:xfrm>
          </p:grpSpPr>
          <p:pic>
            <p:nvPicPr>
              <p:cNvPr id="131" name="Image 130">
                <a:extLst>
                  <a:ext uri="{FF2B5EF4-FFF2-40B4-BE49-F238E27FC236}">
                    <a16:creationId xmlns:a16="http://schemas.microsoft.com/office/drawing/2014/main" id="{2B0307CA-34AE-4515-8249-79FA58080A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9838"/>
              <a:stretch/>
            </p:blipFill>
            <p:spPr>
              <a:xfrm>
                <a:off x="22471858" y="20401403"/>
                <a:ext cx="1219007" cy="1024455"/>
              </a:xfrm>
              <a:prstGeom prst="rect">
                <a:avLst/>
              </a:prstGeom>
            </p:spPr>
          </p:pic>
          <p:sp>
            <p:nvSpPr>
              <p:cNvPr id="145" name="ZoneTexte 144">
                <a:extLst>
                  <a:ext uri="{FF2B5EF4-FFF2-40B4-BE49-F238E27FC236}">
                    <a16:creationId xmlns:a16="http://schemas.microsoft.com/office/drawing/2014/main" id="{C079F989-DDCA-4B8E-9EDD-164FB5254D3D}"/>
                  </a:ext>
                </a:extLst>
              </p:cNvPr>
              <p:cNvSpPr txBox="1"/>
              <p:nvPr/>
            </p:nvSpPr>
            <p:spPr>
              <a:xfrm>
                <a:off x="22409026" y="19702414"/>
                <a:ext cx="144949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err="1"/>
                  <a:t>Dummy</a:t>
                </a:r>
                <a:r>
                  <a:rPr lang="fr-FR" sz="2000" dirty="0"/>
                  <a:t> Cap</a:t>
                </a:r>
              </a:p>
              <a:p>
                <a:r>
                  <a:rPr lang="fr-FR" sz="2000" dirty="0"/>
                  <a:t>COB-1003</a:t>
                </a:r>
              </a:p>
            </p:txBody>
          </p:sp>
        </p:grpSp>
        <p:sp>
          <p:nvSpPr>
            <p:cNvPr id="195" name="ZoneTexte 194">
              <a:extLst>
                <a:ext uri="{FF2B5EF4-FFF2-40B4-BE49-F238E27FC236}">
                  <a16:creationId xmlns:a16="http://schemas.microsoft.com/office/drawing/2014/main" id="{F06A136F-3AD5-46C8-A4DF-6648690FA333}"/>
                </a:ext>
              </a:extLst>
            </p:cNvPr>
            <p:cNvSpPr txBox="1"/>
            <p:nvPr/>
          </p:nvSpPr>
          <p:spPr>
            <a:xfrm>
              <a:off x="9919793" y="25727828"/>
              <a:ext cx="71365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400" dirty="0"/>
                <a:t>x2</a:t>
              </a:r>
            </a:p>
          </p:txBody>
        </p:sp>
        <p:sp>
          <p:nvSpPr>
            <p:cNvPr id="196" name="ZoneTexte 195">
              <a:extLst>
                <a:ext uri="{FF2B5EF4-FFF2-40B4-BE49-F238E27FC236}">
                  <a16:creationId xmlns:a16="http://schemas.microsoft.com/office/drawing/2014/main" id="{8AB1F3F4-3DC0-4378-9CEE-CC55ACFF40C5}"/>
                </a:ext>
              </a:extLst>
            </p:cNvPr>
            <p:cNvSpPr txBox="1"/>
            <p:nvPr/>
          </p:nvSpPr>
          <p:spPr>
            <a:xfrm>
              <a:off x="7186828" y="26481238"/>
              <a:ext cx="224664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/>
                <a:t>COB-3140 </a:t>
              </a:r>
            </a:p>
            <a:p>
              <a:r>
                <a:rPr lang="fr-FR" sz="2000" dirty="0"/>
                <a:t>(shunt charge)</a:t>
              </a:r>
            </a:p>
            <a:p>
              <a:r>
                <a:rPr lang="fr-FR" sz="2000" dirty="0"/>
                <a:t>4 pin à sertir</a:t>
              </a:r>
            </a:p>
          </p:txBody>
        </p:sp>
      </p:grpSp>
      <p:grpSp>
        <p:nvGrpSpPr>
          <p:cNvPr id="157" name="Groupe 156">
            <a:extLst>
              <a:ext uri="{FF2B5EF4-FFF2-40B4-BE49-F238E27FC236}">
                <a16:creationId xmlns:a16="http://schemas.microsoft.com/office/drawing/2014/main" id="{7CE49E44-BA40-41DB-9852-E87E909F8C04}"/>
              </a:ext>
            </a:extLst>
          </p:cNvPr>
          <p:cNvGrpSpPr/>
          <p:nvPr/>
        </p:nvGrpSpPr>
        <p:grpSpPr>
          <a:xfrm>
            <a:off x="21255705" y="31058204"/>
            <a:ext cx="8642041" cy="10760355"/>
            <a:chOff x="21255705" y="31058204"/>
            <a:chExt cx="8642041" cy="10760355"/>
          </a:xfrm>
        </p:grpSpPr>
        <p:grpSp>
          <p:nvGrpSpPr>
            <p:cNvPr id="158" name="Groupe 157">
              <a:extLst>
                <a:ext uri="{FF2B5EF4-FFF2-40B4-BE49-F238E27FC236}">
                  <a16:creationId xmlns:a16="http://schemas.microsoft.com/office/drawing/2014/main" id="{BC084611-4357-4AAC-93AF-2CF3116807C8}"/>
                </a:ext>
              </a:extLst>
            </p:cNvPr>
            <p:cNvGrpSpPr/>
            <p:nvPr/>
          </p:nvGrpSpPr>
          <p:grpSpPr>
            <a:xfrm>
              <a:off x="21255705" y="31058204"/>
              <a:ext cx="8642041" cy="10760355"/>
              <a:chOff x="21255705" y="31058204"/>
              <a:chExt cx="8642041" cy="10760355"/>
            </a:xfrm>
          </p:grpSpPr>
          <p:grpSp>
            <p:nvGrpSpPr>
              <p:cNvPr id="186" name="Groupe 185">
                <a:extLst>
                  <a:ext uri="{FF2B5EF4-FFF2-40B4-BE49-F238E27FC236}">
                    <a16:creationId xmlns:a16="http://schemas.microsoft.com/office/drawing/2014/main" id="{B979B3CC-CF89-4194-BE16-CDBB91E76A8C}"/>
                  </a:ext>
                </a:extLst>
              </p:cNvPr>
              <p:cNvGrpSpPr/>
              <p:nvPr/>
            </p:nvGrpSpPr>
            <p:grpSpPr>
              <a:xfrm>
                <a:off x="21255705" y="31058204"/>
                <a:ext cx="8642041" cy="10760355"/>
                <a:chOff x="21746176" y="32486353"/>
                <a:chExt cx="8642041" cy="10760355"/>
              </a:xfrm>
            </p:grpSpPr>
            <p:grpSp>
              <p:nvGrpSpPr>
                <p:cNvPr id="206" name="Groupe 205">
                  <a:extLst>
                    <a:ext uri="{FF2B5EF4-FFF2-40B4-BE49-F238E27FC236}">
                      <a16:creationId xmlns:a16="http://schemas.microsoft.com/office/drawing/2014/main" id="{47CB7B8E-4A54-4AAE-9006-D683556B01D1}"/>
                    </a:ext>
                  </a:extLst>
                </p:cNvPr>
                <p:cNvGrpSpPr/>
                <p:nvPr/>
              </p:nvGrpSpPr>
              <p:grpSpPr>
                <a:xfrm>
                  <a:off x="21923352" y="34004088"/>
                  <a:ext cx="4312017" cy="4880581"/>
                  <a:chOff x="1663617" y="5985395"/>
                  <a:chExt cx="4312017" cy="4880581"/>
                </a:xfrm>
              </p:grpSpPr>
              <p:pic>
                <p:nvPicPr>
                  <p:cNvPr id="216" name="Image 215">
                    <a:extLst>
                      <a:ext uri="{FF2B5EF4-FFF2-40B4-BE49-F238E27FC236}">
                        <a16:creationId xmlns:a16="http://schemas.microsoft.com/office/drawing/2014/main" id="{176F5908-A8D6-4A2F-BC7E-FADC839D337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3"/>
                  <a:srcRect l="4719" t="23558" r="5562" b="19578"/>
                  <a:stretch/>
                </p:blipFill>
                <p:spPr>
                  <a:xfrm>
                    <a:off x="2721986" y="6782978"/>
                    <a:ext cx="3253648" cy="2674706"/>
                  </a:xfrm>
                  <a:prstGeom prst="rect">
                    <a:avLst/>
                  </a:prstGeom>
                </p:spPr>
              </p:pic>
              <p:pic>
                <p:nvPicPr>
                  <p:cNvPr id="217" name="Image 216">
                    <a:extLst>
                      <a:ext uri="{FF2B5EF4-FFF2-40B4-BE49-F238E27FC236}">
                        <a16:creationId xmlns:a16="http://schemas.microsoft.com/office/drawing/2014/main" id="{DE246EA3-6132-40CE-988B-CE706EABB5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 l="9349" t="32709" r="9435" b="27515"/>
                  <a:stretch/>
                </p:blipFill>
                <p:spPr>
                  <a:xfrm>
                    <a:off x="1663617" y="8995046"/>
                    <a:ext cx="2945298" cy="1870930"/>
                  </a:xfrm>
                  <a:prstGeom prst="rect">
                    <a:avLst/>
                  </a:prstGeom>
                </p:spPr>
              </p:pic>
              <p:sp>
                <p:nvSpPr>
                  <p:cNvPr id="218" name="ZoneTexte 217">
                    <a:extLst>
                      <a:ext uri="{FF2B5EF4-FFF2-40B4-BE49-F238E27FC236}">
                        <a16:creationId xmlns:a16="http://schemas.microsoft.com/office/drawing/2014/main" id="{21ACB118-3E3C-40C2-AD2B-5A16A6DB014B}"/>
                      </a:ext>
                    </a:extLst>
                  </p:cNvPr>
                  <p:cNvSpPr txBox="1"/>
                  <p:nvPr/>
                </p:nvSpPr>
                <p:spPr>
                  <a:xfrm>
                    <a:off x="1790841" y="5985395"/>
                    <a:ext cx="3061928" cy="120032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sz="2400" dirty="0"/>
                      <a:t>Outils pour passe paroi</a:t>
                    </a:r>
                  </a:p>
                  <a:p>
                    <a:r>
                      <a:rPr lang="fr-FR" sz="2400" dirty="0"/>
                      <a:t>BR-100369-014</a:t>
                    </a:r>
                  </a:p>
                  <a:p>
                    <a:r>
                      <a:rPr lang="fr-FR" sz="2400" dirty="0"/>
                      <a:t>BR-100686</a:t>
                    </a:r>
                  </a:p>
                </p:txBody>
              </p:sp>
            </p:grpSp>
            <p:grpSp>
              <p:nvGrpSpPr>
                <p:cNvPr id="208" name="Groupe 207">
                  <a:extLst>
                    <a:ext uri="{FF2B5EF4-FFF2-40B4-BE49-F238E27FC236}">
                      <a16:creationId xmlns:a16="http://schemas.microsoft.com/office/drawing/2014/main" id="{7AC57850-8137-4E37-88FF-407EAC23191C}"/>
                    </a:ext>
                  </a:extLst>
                </p:cNvPr>
                <p:cNvGrpSpPr/>
                <p:nvPr/>
              </p:nvGrpSpPr>
              <p:grpSpPr>
                <a:xfrm>
                  <a:off x="25532401" y="32661976"/>
                  <a:ext cx="4855816" cy="6834111"/>
                  <a:chOff x="2586571" y="12598629"/>
                  <a:chExt cx="4855816" cy="6834111"/>
                </a:xfrm>
              </p:grpSpPr>
              <p:pic>
                <p:nvPicPr>
                  <p:cNvPr id="214" name="Image 213">
                    <a:extLst>
                      <a:ext uri="{FF2B5EF4-FFF2-40B4-BE49-F238E27FC236}">
                        <a16:creationId xmlns:a16="http://schemas.microsoft.com/office/drawing/2014/main" id="{3F2089CF-D00A-46C9-ADF0-665AB33CBFA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5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2586571" y="12598629"/>
                    <a:ext cx="4855816" cy="6834111"/>
                  </a:xfrm>
                  <a:prstGeom prst="rect">
                    <a:avLst/>
                  </a:prstGeom>
                </p:spPr>
              </p:pic>
              <p:sp>
                <p:nvSpPr>
                  <p:cNvPr id="215" name="Rectangle 214">
                    <a:extLst>
                      <a:ext uri="{FF2B5EF4-FFF2-40B4-BE49-F238E27FC236}">
                        <a16:creationId xmlns:a16="http://schemas.microsoft.com/office/drawing/2014/main" id="{2578162B-879B-453F-A6F2-67C732B8E01A}"/>
                      </a:ext>
                    </a:extLst>
                  </p:cNvPr>
                  <p:cNvSpPr/>
                  <p:nvPr/>
                </p:nvSpPr>
                <p:spPr>
                  <a:xfrm>
                    <a:off x="4688387" y="13246075"/>
                    <a:ext cx="1688411" cy="70788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fr-FR" sz="2000" dirty="0"/>
                      <a:t>Vacuum </a:t>
                    </a:r>
                    <a:r>
                      <a:rPr lang="fr-FR" sz="2000" dirty="0" err="1"/>
                      <a:t>Pump</a:t>
                    </a:r>
                    <a:endParaRPr lang="fr-FR" sz="2000" dirty="0"/>
                  </a:p>
                  <a:p>
                    <a:r>
                      <a:rPr lang="fr-FR" sz="2000" dirty="0"/>
                      <a:t>BR-100297</a:t>
                    </a:r>
                  </a:p>
                </p:txBody>
              </p:sp>
            </p:grpSp>
            <p:sp>
              <p:nvSpPr>
                <p:cNvPr id="210" name="Rectangle : coins arrondis 209">
                  <a:extLst>
                    <a:ext uri="{FF2B5EF4-FFF2-40B4-BE49-F238E27FC236}">
                      <a16:creationId xmlns:a16="http://schemas.microsoft.com/office/drawing/2014/main" id="{78262D74-9474-42EA-B2AD-B6FBFFA2C97C}"/>
                    </a:ext>
                  </a:extLst>
                </p:cNvPr>
                <p:cNvSpPr/>
                <p:nvPr/>
              </p:nvSpPr>
              <p:spPr>
                <a:xfrm>
                  <a:off x="21746176" y="32486353"/>
                  <a:ext cx="8642041" cy="10760355"/>
                </a:xfrm>
                <a:prstGeom prst="roundRect">
                  <a:avLst/>
                </a:prstGeom>
                <a:noFill/>
                <a:ln>
                  <a:solidFill>
                    <a:srgbClr val="0092D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201" name="ZoneTexte 200">
                <a:extLst>
                  <a:ext uri="{FF2B5EF4-FFF2-40B4-BE49-F238E27FC236}">
                    <a16:creationId xmlns:a16="http://schemas.microsoft.com/office/drawing/2014/main" id="{FF1C252F-684B-4867-8002-813BF46E97F8}"/>
                  </a:ext>
                </a:extLst>
              </p:cNvPr>
              <p:cNvSpPr txBox="1"/>
              <p:nvPr/>
            </p:nvSpPr>
            <p:spPr>
              <a:xfrm>
                <a:off x="26761406" y="37609610"/>
                <a:ext cx="1992212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4400" dirty="0"/>
                  <a:t>Outils</a:t>
                </a:r>
              </a:p>
              <a:p>
                <a:r>
                  <a:rPr lang="fr-FR" sz="4400" dirty="0"/>
                  <a:t>1/flotte</a:t>
                </a:r>
              </a:p>
            </p:txBody>
          </p:sp>
          <p:grpSp>
            <p:nvGrpSpPr>
              <p:cNvPr id="202" name="Groupe 201">
                <a:extLst>
                  <a:ext uri="{FF2B5EF4-FFF2-40B4-BE49-F238E27FC236}">
                    <a16:creationId xmlns:a16="http://schemas.microsoft.com/office/drawing/2014/main" id="{DE84AE38-54A5-453E-A08B-9F3A78B615C6}"/>
                  </a:ext>
                </a:extLst>
              </p:cNvPr>
              <p:cNvGrpSpPr/>
              <p:nvPr/>
            </p:nvGrpSpPr>
            <p:grpSpPr>
              <a:xfrm>
                <a:off x="22425492" y="37325983"/>
                <a:ext cx="2857500" cy="1800015"/>
                <a:chOff x="16152017" y="26743793"/>
                <a:chExt cx="2857500" cy="1800015"/>
              </a:xfrm>
            </p:grpSpPr>
            <p:pic>
              <p:nvPicPr>
                <p:cNvPr id="203" name="Image 202">
                  <a:extLst>
                    <a:ext uri="{FF2B5EF4-FFF2-40B4-BE49-F238E27FC236}">
                      <a16:creationId xmlns:a16="http://schemas.microsoft.com/office/drawing/2014/main" id="{10A8C7E7-B0C8-4971-BB55-8074C6854F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6"/>
                <a:srcRect b="37007"/>
                <a:stretch/>
              </p:blipFill>
              <p:spPr>
                <a:xfrm>
                  <a:off x="16152017" y="26743793"/>
                  <a:ext cx="2857500" cy="1800015"/>
                </a:xfrm>
                <a:prstGeom prst="rect">
                  <a:avLst/>
                </a:prstGeom>
              </p:spPr>
            </p:pic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C6F7F430-F42F-4AF7-9A25-D5EA1E05E6D7}"/>
                    </a:ext>
                  </a:extLst>
                </p:cNvPr>
                <p:cNvSpPr/>
                <p:nvPr/>
              </p:nvSpPr>
              <p:spPr>
                <a:xfrm>
                  <a:off x="16348541" y="27302160"/>
                  <a:ext cx="1483098" cy="7078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fr-FR"/>
                  </a:defPPr>
                  <a:lvl1pPr marL="0" algn="l" defTabSz="2087941" rtl="0" eaLnBrk="1" latinLnBrk="0" hangingPunct="1">
                    <a:defRPr sz="822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087941" algn="l" defTabSz="2087941" rtl="0" eaLnBrk="1" latinLnBrk="0" hangingPunct="1">
                    <a:defRPr sz="822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175882" algn="l" defTabSz="2087941" rtl="0" eaLnBrk="1" latinLnBrk="0" hangingPunct="1">
                    <a:defRPr sz="822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6263823" algn="l" defTabSz="2087941" rtl="0" eaLnBrk="1" latinLnBrk="0" hangingPunct="1">
                    <a:defRPr sz="822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8351764" algn="l" defTabSz="2087941" rtl="0" eaLnBrk="1" latinLnBrk="0" hangingPunct="1">
                    <a:defRPr sz="822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0439705" algn="l" defTabSz="2087941" rtl="0" eaLnBrk="1" latinLnBrk="0" hangingPunct="1">
                    <a:defRPr sz="822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2527646" algn="l" defTabSz="2087941" rtl="0" eaLnBrk="1" latinLnBrk="0" hangingPunct="1">
                    <a:defRPr sz="822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4615587" algn="l" defTabSz="2087941" rtl="0" eaLnBrk="1" latinLnBrk="0" hangingPunct="1">
                    <a:defRPr sz="822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6703528" algn="l" defTabSz="2087941" rtl="0" eaLnBrk="1" latinLnBrk="0" hangingPunct="1">
                    <a:defRPr sz="822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fr-FR" sz="2000" dirty="0">
                      <a:solidFill>
                        <a:srgbClr val="1D252C"/>
                      </a:solidFill>
                      <a:latin typeface="Roboto"/>
                    </a:rPr>
                    <a:t>O ring </a:t>
                  </a:r>
                  <a:r>
                    <a:rPr lang="fr-FR" sz="2000" dirty="0" err="1">
                      <a:solidFill>
                        <a:srgbClr val="1D252C"/>
                      </a:solidFill>
                      <a:latin typeface="Roboto"/>
                    </a:rPr>
                    <a:t>pick</a:t>
                  </a:r>
                  <a:endParaRPr lang="fr-FR" sz="2000" dirty="0">
                    <a:solidFill>
                      <a:srgbClr val="1D252C"/>
                    </a:solidFill>
                    <a:latin typeface="Roboto"/>
                  </a:endParaRPr>
                </a:p>
                <a:p>
                  <a:r>
                    <a:rPr lang="fr-FR" sz="2000" dirty="0">
                      <a:solidFill>
                        <a:srgbClr val="1D252C"/>
                      </a:solidFill>
                      <a:latin typeface="Roboto"/>
                    </a:rPr>
                    <a:t>BR-100574</a:t>
                  </a:r>
                  <a:endParaRPr lang="fr-FR" sz="2000" dirty="0"/>
                </a:p>
              </p:txBody>
            </p:sp>
          </p:grpSp>
        </p:grpSp>
        <p:pic>
          <p:nvPicPr>
            <p:cNvPr id="183" name="Image 182">
              <a:extLst>
                <a:ext uri="{FF2B5EF4-FFF2-40B4-BE49-F238E27FC236}">
                  <a16:creationId xmlns:a16="http://schemas.microsoft.com/office/drawing/2014/main" id="{076B1EA7-3AA0-41CD-ADE0-A102C50B5B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08" t="5280" r="8368" b="6016"/>
            <a:stretch/>
          </p:blipFill>
          <p:spPr>
            <a:xfrm>
              <a:off x="21691177" y="38861092"/>
              <a:ext cx="2997818" cy="2264534"/>
            </a:xfrm>
            <a:prstGeom prst="rect">
              <a:avLst/>
            </a:prstGeom>
          </p:spPr>
        </p:pic>
        <p:sp>
          <p:nvSpPr>
            <p:cNvPr id="184" name="ZoneTexte 183">
              <a:extLst>
                <a:ext uri="{FF2B5EF4-FFF2-40B4-BE49-F238E27FC236}">
                  <a16:creationId xmlns:a16="http://schemas.microsoft.com/office/drawing/2014/main" id="{AD5E653A-D5A7-4F4E-AA51-16D787963536}"/>
                </a:ext>
              </a:extLst>
            </p:cNvPr>
            <p:cNvSpPr txBox="1"/>
            <p:nvPr/>
          </p:nvSpPr>
          <p:spPr>
            <a:xfrm>
              <a:off x="24698505" y="40520746"/>
              <a:ext cx="408284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COB 3240     Outil de sertissage Shunt</a:t>
              </a:r>
            </a:p>
            <a:p>
              <a:r>
                <a:rPr lang="fr-FR" sz="2000" dirty="0"/>
                <a:t>Cobalt </a:t>
              </a:r>
              <a:r>
                <a:rPr lang="fr-FR" sz="2000" dirty="0" err="1"/>
                <a:t>Series</a:t>
              </a:r>
              <a:r>
                <a:rPr lang="fr-FR" sz="2000" dirty="0"/>
                <a:t> Cable </a:t>
              </a:r>
              <a:r>
                <a:rPr lang="fr-FR" sz="2000" dirty="0" err="1"/>
                <a:t>Termination</a:t>
              </a:r>
              <a:r>
                <a:rPr lang="fr-FR" sz="2000" dirty="0"/>
                <a:t> Tool</a:t>
              </a:r>
            </a:p>
            <a:p>
              <a:r>
                <a:rPr lang="fr-FR" sz="2000" dirty="0"/>
                <a:t>4-pin</a:t>
              </a:r>
            </a:p>
          </p:txBody>
        </p:sp>
      </p:grpSp>
      <p:pic>
        <p:nvPicPr>
          <p:cNvPr id="15" name="Image 14">
            <a:extLst>
              <a:ext uri="{FF2B5EF4-FFF2-40B4-BE49-F238E27FC236}">
                <a16:creationId xmlns:a16="http://schemas.microsoft.com/office/drawing/2014/main" id="{67FCAAD1-303F-4900-93D5-B49D7F94522F}"/>
              </a:ext>
            </a:extLst>
          </p:cNvPr>
          <p:cNvPicPr>
            <a:picLocks noChangeAspect="1"/>
          </p:cNvPicPr>
          <p:nvPr/>
        </p:nvPicPr>
        <p:blipFill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32969" y="25072932"/>
            <a:ext cx="2463563" cy="1807937"/>
          </a:xfrm>
          <a:prstGeom prst="rect">
            <a:avLst/>
          </a:prstGeom>
        </p:spPr>
      </p:pic>
      <p:grpSp>
        <p:nvGrpSpPr>
          <p:cNvPr id="224" name="Groupe 223">
            <a:extLst>
              <a:ext uri="{FF2B5EF4-FFF2-40B4-BE49-F238E27FC236}">
                <a16:creationId xmlns:a16="http://schemas.microsoft.com/office/drawing/2014/main" id="{32E4974C-E924-4119-83F8-1E36AA33AD4A}"/>
              </a:ext>
            </a:extLst>
          </p:cNvPr>
          <p:cNvGrpSpPr/>
          <p:nvPr/>
        </p:nvGrpSpPr>
        <p:grpSpPr>
          <a:xfrm>
            <a:off x="14758359" y="22877212"/>
            <a:ext cx="3958844" cy="4735679"/>
            <a:chOff x="15154929" y="21651325"/>
            <a:chExt cx="3958844" cy="4735679"/>
          </a:xfrm>
        </p:grpSpPr>
        <p:pic>
          <p:nvPicPr>
            <p:cNvPr id="225" name="Image 224">
              <a:extLst>
                <a:ext uri="{FF2B5EF4-FFF2-40B4-BE49-F238E27FC236}">
                  <a16:creationId xmlns:a16="http://schemas.microsoft.com/office/drawing/2014/main" id="{E518358D-7DF4-4657-ABC4-0B6DAC3B5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5171927" y="21724531"/>
              <a:ext cx="2463563" cy="1807937"/>
            </a:xfrm>
            <a:prstGeom prst="rect">
              <a:avLst/>
            </a:prstGeom>
          </p:spPr>
        </p:pic>
        <p:sp>
          <p:nvSpPr>
            <p:cNvPr id="226" name="ZoneTexte 225">
              <a:extLst>
                <a:ext uri="{FF2B5EF4-FFF2-40B4-BE49-F238E27FC236}">
                  <a16:creationId xmlns:a16="http://schemas.microsoft.com/office/drawing/2014/main" id="{878DBA36-E6DF-4503-9606-3183F7B4F61C}"/>
                </a:ext>
              </a:extLst>
            </p:cNvPr>
            <p:cNvSpPr txBox="1"/>
            <p:nvPr/>
          </p:nvSpPr>
          <p:spPr>
            <a:xfrm>
              <a:off x="16340587" y="23190734"/>
              <a:ext cx="277318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/>
                <a:t>COB-3140 </a:t>
              </a:r>
            </a:p>
            <a:p>
              <a:r>
                <a:rPr lang="fr-FR" sz="2000" dirty="0"/>
                <a:t>(shunt fonctionnement)</a:t>
              </a:r>
            </a:p>
            <a:p>
              <a:r>
                <a:rPr lang="fr-FR" sz="2000" dirty="0"/>
                <a:t>4 pin à sertir</a:t>
              </a:r>
            </a:p>
          </p:txBody>
        </p:sp>
        <p:sp>
          <p:nvSpPr>
            <p:cNvPr id="227" name="Rectangle : coins arrondis 226">
              <a:extLst>
                <a:ext uri="{FF2B5EF4-FFF2-40B4-BE49-F238E27FC236}">
                  <a16:creationId xmlns:a16="http://schemas.microsoft.com/office/drawing/2014/main" id="{F1A20C84-BA96-44E1-84BB-524E1DD0A69D}"/>
                </a:ext>
              </a:extLst>
            </p:cNvPr>
            <p:cNvSpPr/>
            <p:nvPr/>
          </p:nvSpPr>
          <p:spPr>
            <a:xfrm>
              <a:off x="15154929" y="21651325"/>
              <a:ext cx="3875146" cy="404083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29" name="Groupe 228">
              <a:extLst>
                <a:ext uri="{FF2B5EF4-FFF2-40B4-BE49-F238E27FC236}">
                  <a16:creationId xmlns:a16="http://schemas.microsoft.com/office/drawing/2014/main" id="{3B67358A-99DD-4FE2-ADF6-BAB2AD8F6A11}"/>
                </a:ext>
              </a:extLst>
            </p:cNvPr>
            <p:cNvGrpSpPr/>
            <p:nvPr/>
          </p:nvGrpSpPr>
          <p:grpSpPr>
            <a:xfrm>
              <a:off x="15627565" y="23938911"/>
              <a:ext cx="3280615" cy="1643229"/>
              <a:chOff x="22012543" y="19470874"/>
              <a:chExt cx="3280615" cy="1643229"/>
            </a:xfrm>
          </p:grpSpPr>
          <p:pic>
            <p:nvPicPr>
              <p:cNvPr id="231" name="Image 230">
                <a:extLst>
                  <a:ext uri="{FF2B5EF4-FFF2-40B4-BE49-F238E27FC236}">
                    <a16:creationId xmlns:a16="http://schemas.microsoft.com/office/drawing/2014/main" id="{5640158C-2946-4478-9ADD-F8652AFB83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9838"/>
              <a:stretch/>
            </p:blipFill>
            <p:spPr>
              <a:xfrm>
                <a:off x="23418059" y="19470874"/>
                <a:ext cx="1875099" cy="1575835"/>
              </a:xfrm>
              <a:prstGeom prst="rect">
                <a:avLst/>
              </a:prstGeom>
            </p:spPr>
          </p:pic>
          <p:sp>
            <p:nvSpPr>
              <p:cNvPr id="232" name="ZoneTexte 231">
                <a:extLst>
                  <a:ext uri="{FF2B5EF4-FFF2-40B4-BE49-F238E27FC236}">
                    <a16:creationId xmlns:a16="http://schemas.microsoft.com/office/drawing/2014/main" id="{D0FAB232-FEB7-45B4-B04E-2089779D4B61}"/>
                  </a:ext>
                </a:extLst>
              </p:cNvPr>
              <p:cNvSpPr txBox="1"/>
              <p:nvPr/>
            </p:nvSpPr>
            <p:spPr>
              <a:xfrm>
                <a:off x="22012543" y="20406217"/>
                <a:ext cx="144949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err="1"/>
                  <a:t>Dummy</a:t>
                </a:r>
                <a:r>
                  <a:rPr lang="fr-FR" sz="2000" dirty="0"/>
                  <a:t> Cap</a:t>
                </a:r>
              </a:p>
              <a:p>
                <a:r>
                  <a:rPr lang="fr-FR" sz="2000" dirty="0"/>
                  <a:t>COB-1003</a:t>
                </a:r>
              </a:p>
            </p:txBody>
          </p:sp>
        </p:grpSp>
        <p:sp>
          <p:nvSpPr>
            <p:cNvPr id="230" name="ZoneTexte 229">
              <a:extLst>
                <a:ext uri="{FF2B5EF4-FFF2-40B4-BE49-F238E27FC236}">
                  <a16:creationId xmlns:a16="http://schemas.microsoft.com/office/drawing/2014/main" id="{581DFA41-1362-477B-BD1A-89F56118088A}"/>
                </a:ext>
              </a:extLst>
            </p:cNvPr>
            <p:cNvSpPr txBox="1"/>
            <p:nvPr/>
          </p:nvSpPr>
          <p:spPr>
            <a:xfrm>
              <a:off x="15957986" y="25740673"/>
              <a:ext cx="287598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3600" dirty="0"/>
                <a:t>Clé de charge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038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e 171">
            <a:extLst>
              <a:ext uri="{FF2B5EF4-FFF2-40B4-BE49-F238E27FC236}">
                <a16:creationId xmlns:a16="http://schemas.microsoft.com/office/drawing/2014/main" id="{BAB40DD0-10F9-4001-91E5-034E84290508}"/>
              </a:ext>
            </a:extLst>
          </p:cNvPr>
          <p:cNvGrpSpPr/>
          <p:nvPr/>
        </p:nvGrpSpPr>
        <p:grpSpPr>
          <a:xfrm>
            <a:off x="9645049" y="18478607"/>
            <a:ext cx="2543059" cy="2447785"/>
            <a:chOff x="20662739" y="6470531"/>
            <a:chExt cx="2543059" cy="2447785"/>
          </a:xfrm>
        </p:grpSpPr>
        <p:sp>
          <p:nvSpPr>
            <p:cNvPr id="173" name="ZoneTexte 172">
              <a:extLst>
                <a:ext uri="{FF2B5EF4-FFF2-40B4-BE49-F238E27FC236}">
                  <a16:creationId xmlns:a16="http://schemas.microsoft.com/office/drawing/2014/main" id="{B3D4C98D-36CB-48CA-A697-3E2BAD7A6A51}"/>
                </a:ext>
              </a:extLst>
            </p:cNvPr>
            <p:cNvSpPr txBox="1"/>
            <p:nvPr/>
          </p:nvSpPr>
          <p:spPr>
            <a:xfrm>
              <a:off x="20996729" y="6470531"/>
              <a:ext cx="2195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5-12 V vers module</a:t>
              </a:r>
            </a:p>
            <a:p>
              <a:r>
                <a:rPr lang="fr-FR" sz="2000" dirty="0"/>
                <a:t>COB-1130 </a:t>
              </a:r>
            </a:p>
          </p:txBody>
        </p:sp>
        <p:pic>
          <p:nvPicPr>
            <p:cNvPr id="174" name="Image 173">
              <a:extLst>
                <a:ext uri="{FF2B5EF4-FFF2-40B4-BE49-F238E27FC236}">
                  <a16:creationId xmlns:a16="http://schemas.microsoft.com/office/drawing/2014/main" id="{EE5DEC81-FE1D-4014-86D8-734FA3DA87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3365" t="29952" r="1747" b="16691"/>
            <a:stretch/>
          </p:blipFill>
          <p:spPr>
            <a:xfrm>
              <a:off x="20662739" y="7106409"/>
              <a:ext cx="2543059" cy="1811907"/>
            </a:xfrm>
            <a:prstGeom prst="rect">
              <a:avLst/>
            </a:prstGeom>
          </p:spPr>
        </p:pic>
      </p:grpSp>
      <p:grpSp>
        <p:nvGrpSpPr>
          <p:cNvPr id="148" name="Groupe 147">
            <a:extLst>
              <a:ext uri="{FF2B5EF4-FFF2-40B4-BE49-F238E27FC236}">
                <a16:creationId xmlns:a16="http://schemas.microsoft.com/office/drawing/2014/main" id="{433435A5-35A3-4BE1-A7E8-8CA08D7DDA17}"/>
              </a:ext>
            </a:extLst>
          </p:cNvPr>
          <p:cNvGrpSpPr/>
          <p:nvPr/>
        </p:nvGrpSpPr>
        <p:grpSpPr>
          <a:xfrm>
            <a:off x="19418469" y="21336869"/>
            <a:ext cx="10294563" cy="7636472"/>
            <a:chOff x="20982841" y="23043843"/>
            <a:chExt cx="10294563" cy="7636472"/>
          </a:xfrm>
        </p:grpSpPr>
        <p:sp>
          <p:nvSpPr>
            <p:cNvPr id="146" name="Rectangle : coins arrondis 145">
              <a:extLst>
                <a:ext uri="{FF2B5EF4-FFF2-40B4-BE49-F238E27FC236}">
                  <a16:creationId xmlns:a16="http://schemas.microsoft.com/office/drawing/2014/main" id="{575037C4-5902-44A8-8EAD-B6C8862F8959}"/>
                </a:ext>
              </a:extLst>
            </p:cNvPr>
            <p:cNvSpPr/>
            <p:nvPr/>
          </p:nvSpPr>
          <p:spPr>
            <a:xfrm>
              <a:off x="20982841" y="23043843"/>
              <a:ext cx="10294563" cy="763647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ZoneTexte 146">
              <a:extLst>
                <a:ext uri="{FF2B5EF4-FFF2-40B4-BE49-F238E27FC236}">
                  <a16:creationId xmlns:a16="http://schemas.microsoft.com/office/drawing/2014/main" id="{CA0AB684-5F3D-45BB-9358-50488F7BB2BB}"/>
                </a:ext>
              </a:extLst>
            </p:cNvPr>
            <p:cNvSpPr txBox="1"/>
            <p:nvPr/>
          </p:nvSpPr>
          <p:spPr>
            <a:xfrm>
              <a:off x="21399141" y="28859336"/>
              <a:ext cx="2052165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400" dirty="0"/>
                <a:t>Caisson </a:t>
              </a:r>
            </a:p>
            <a:p>
              <a:r>
                <a:rPr lang="fr-FR" sz="4400" dirty="0"/>
                <a:t>moteur</a:t>
              </a:r>
            </a:p>
          </p:txBody>
        </p:sp>
      </p:grpSp>
      <p:pic>
        <p:nvPicPr>
          <p:cNvPr id="159" name="Image 158">
            <a:extLst>
              <a:ext uri="{FF2B5EF4-FFF2-40B4-BE49-F238E27FC236}">
                <a16:creationId xmlns:a16="http://schemas.microsoft.com/office/drawing/2014/main" id="{E7B84869-EB6A-4E68-9B74-C482DBCA8D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666" b="25718"/>
          <a:stretch/>
        </p:blipFill>
        <p:spPr>
          <a:xfrm flipH="1">
            <a:off x="20846229" y="23778253"/>
            <a:ext cx="2078514" cy="2134526"/>
          </a:xfrm>
          <a:prstGeom prst="rect">
            <a:avLst/>
          </a:prstGeom>
        </p:spPr>
      </p:pic>
      <p:sp>
        <p:nvSpPr>
          <p:cNvPr id="160" name="ZoneTexte 159">
            <a:extLst>
              <a:ext uri="{FF2B5EF4-FFF2-40B4-BE49-F238E27FC236}">
                <a16:creationId xmlns:a16="http://schemas.microsoft.com/office/drawing/2014/main" id="{DC57BB76-5837-47ED-AB31-DFD661BB83AC}"/>
              </a:ext>
            </a:extLst>
          </p:cNvPr>
          <p:cNvSpPr txBox="1"/>
          <p:nvPr/>
        </p:nvSpPr>
        <p:spPr>
          <a:xfrm>
            <a:off x="19693242" y="24206397"/>
            <a:ext cx="12836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Signal</a:t>
            </a:r>
          </a:p>
          <a:p>
            <a:r>
              <a:rPr lang="fr-FR" sz="2000" dirty="0"/>
              <a:t>COB-1140 </a:t>
            </a:r>
          </a:p>
        </p:txBody>
      </p:sp>
      <p:pic>
        <p:nvPicPr>
          <p:cNvPr id="169" name="Image 168">
            <a:extLst>
              <a:ext uri="{FF2B5EF4-FFF2-40B4-BE49-F238E27FC236}">
                <a16:creationId xmlns:a16="http://schemas.microsoft.com/office/drawing/2014/main" id="{FB543510-1ABF-461D-AE64-6471B770A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54251" y="22005056"/>
            <a:ext cx="1736203" cy="1383175"/>
          </a:xfrm>
          <a:prstGeom prst="rect">
            <a:avLst/>
          </a:prstGeom>
        </p:spPr>
      </p:pic>
      <p:pic>
        <p:nvPicPr>
          <p:cNvPr id="177" name="Image 176">
            <a:extLst>
              <a:ext uri="{FF2B5EF4-FFF2-40B4-BE49-F238E27FC236}">
                <a16:creationId xmlns:a16="http://schemas.microsoft.com/office/drawing/2014/main" id="{03A387A0-82CD-440B-B48E-75695F597F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91433" y="22187850"/>
            <a:ext cx="1597306" cy="1527858"/>
          </a:xfrm>
          <a:prstGeom prst="rect">
            <a:avLst/>
          </a:prstGeom>
        </p:spPr>
      </p:pic>
      <p:sp>
        <p:nvSpPr>
          <p:cNvPr id="178" name="ZoneTexte 177">
            <a:extLst>
              <a:ext uri="{FF2B5EF4-FFF2-40B4-BE49-F238E27FC236}">
                <a16:creationId xmlns:a16="http://schemas.microsoft.com/office/drawing/2014/main" id="{284A072E-640E-45B2-B33A-0848FC5A2E92}"/>
              </a:ext>
            </a:extLst>
          </p:cNvPr>
          <p:cNvSpPr txBox="1"/>
          <p:nvPr/>
        </p:nvSpPr>
        <p:spPr>
          <a:xfrm>
            <a:off x="20861191" y="23008228"/>
            <a:ext cx="15023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Dummy</a:t>
            </a:r>
            <a:r>
              <a:rPr lang="fr-FR" sz="2000" dirty="0"/>
              <a:t> Plug</a:t>
            </a:r>
          </a:p>
          <a:p>
            <a:r>
              <a:rPr lang="fr-FR" sz="2000" dirty="0"/>
              <a:t>COB-1002 </a:t>
            </a:r>
          </a:p>
        </p:txBody>
      </p:sp>
      <p:sp>
        <p:nvSpPr>
          <p:cNvPr id="179" name="ZoneTexte 178">
            <a:extLst>
              <a:ext uri="{FF2B5EF4-FFF2-40B4-BE49-F238E27FC236}">
                <a16:creationId xmlns:a16="http://schemas.microsoft.com/office/drawing/2014/main" id="{88527A0C-710E-4692-A929-083AD5B7DE3A}"/>
              </a:ext>
            </a:extLst>
          </p:cNvPr>
          <p:cNvSpPr txBox="1"/>
          <p:nvPr/>
        </p:nvSpPr>
        <p:spPr>
          <a:xfrm>
            <a:off x="23664161" y="21976524"/>
            <a:ext cx="16812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Locking</a:t>
            </a:r>
            <a:r>
              <a:rPr lang="fr-FR" sz="2000" dirty="0"/>
              <a:t> sleeve</a:t>
            </a:r>
          </a:p>
          <a:p>
            <a:r>
              <a:rPr lang="fr-FR" sz="2000" dirty="0"/>
              <a:t>COB-1001 </a:t>
            </a:r>
          </a:p>
        </p:txBody>
      </p:sp>
      <p:pic>
        <p:nvPicPr>
          <p:cNvPr id="199" name="Image 198">
            <a:extLst>
              <a:ext uri="{FF2B5EF4-FFF2-40B4-BE49-F238E27FC236}">
                <a16:creationId xmlns:a16="http://schemas.microsoft.com/office/drawing/2014/main" id="{99C2E323-2656-4F49-8F42-442526F1CA2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833" t="31201" r="17271" b="27332"/>
          <a:stretch/>
        </p:blipFill>
        <p:spPr>
          <a:xfrm>
            <a:off x="25533674" y="27397460"/>
            <a:ext cx="2749826" cy="1757060"/>
          </a:xfrm>
          <a:prstGeom prst="rect">
            <a:avLst/>
          </a:prstGeom>
        </p:spPr>
      </p:pic>
      <p:sp>
        <p:nvSpPr>
          <p:cNvPr id="200" name="ZoneTexte 199">
            <a:extLst>
              <a:ext uri="{FF2B5EF4-FFF2-40B4-BE49-F238E27FC236}">
                <a16:creationId xmlns:a16="http://schemas.microsoft.com/office/drawing/2014/main" id="{DEE484A9-C472-4813-A0F8-FD3EF3CD1FAC}"/>
              </a:ext>
            </a:extLst>
          </p:cNvPr>
          <p:cNvSpPr txBox="1"/>
          <p:nvPr/>
        </p:nvSpPr>
        <p:spPr>
          <a:xfrm>
            <a:off x="24352871" y="27748158"/>
            <a:ext cx="2078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Vent</a:t>
            </a:r>
          </a:p>
          <a:p>
            <a:r>
              <a:rPr lang="fr-FR" sz="2000" dirty="0"/>
              <a:t>BR-100783</a:t>
            </a:r>
          </a:p>
        </p:txBody>
      </p:sp>
      <p:pic>
        <p:nvPicPr>
          <p:cNvPr id="251" name="Image 250">
            <a:extLst>
              <a:ext uri="{FF2B5EF4-FFF2-40B4-BE49-F238E27FC236}">
                <a16:creationId xmlns:a16="http://schemas.microsoft.com/office/drawing/2014/main" id="{75F5B15F-12FC-4F28-ABB9-E2ABF79C1C5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2170" t="4230" r="22330" b="4270"/>
          <a:stretch/>
        </p:blipFill>
        <p:spPr>
          <a:xfrm rot="16200000">
            <a:off x="12134864" y="11340556"/>
            <a:ext cx="5308440" cy="8751753"/>
          </a:xfrm>
          <a:prstGeom prst="rect">
            <a:avLst/>
          </a:prstGeom>
        </p:spPr>
      </p:pic>
      <p:pic>
        <p:nvPicPr>
          <p:cNvPr id="252" name="Image 251">
            <a:extLst>
              <a:ext uri="{FF2B5EF4-FFF2-40B4-BE49-F238E27FC236}">
                <a16:creationId xmlns:a16="http://schemas.microsoft.com/office/drawing/2014/main" id="{E7F65EC4-C812-4433-A5F7-73DF4DCCC8C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5550" t="9970" r="17596" b="5544"/>
          <a:stretch/>
        </p:blipFill>
        <p:spPr>
          <a:xfrm>
            <a:off x="19273974" y="13414633"/>
            <a:ext cx="3817095" cy="4823873"/>
          </a:xfrm>
          <a:prstGeom prst="rect">
            <a:avLst/>
          </a:prstGeom>
        </p:spPr>
      </p:pic>
      <p:pic>
        <p:nvPicPr>
          <p:cNvPr id="253" name="Image 252">
            <a:extLst>
              <a:ext uri="{FF2B5EF4-FFF2-40B4-BE49-F238E27FC236}">
                <a16:creationId xmlns:a16="http://schemas.microsoft.com/office/drawing/2014/main" id="{FDB46A62-EA28-47E9-8CFD-42B35C74454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5550" t="9970" r="17596" b="5544"/>
          <a:stretch/>
        </p:blipFill>
        <p:spPr>
          <a:xfrm flipH="1">
            <a:off x="6596111" y="13416822"/>
            <a:ext cx="3817095" cy="4823873"/>
          </a:xfrm>
          <a:prstGeom prst="rect">
            <a:avLst/>
          </a:prstGeom>
        </p:spPr>
      </p:pic>
      <p:sp>
        <p:nvSpPr>
          <p:cNvPr id="261" name="ZoneTexte 260">
            <a:extLst>
              <a:ext uri="{FF2B5EF4-FFF2-40B4-BE49-F238E27FC236}">
                <a16:creationId xmlns:a16="http://schemas.microsoft.com/office/drawing/2014/main" id="{7136E97D-A2A6-4EC8-BFA4-1DA5CE596612}"/>
              </a:ext>
            </a:extLst>
          </p:cNvPr>
          <p:cNvSpPr txBox="1"/>
          <p:nvPr/>
        </p:nvSpPr>
        <p:spPr>
          <a:xfrm>
            <a:off x="13698143" y="11987407"/>
            <a:ext cx="17892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Enclosure tube</a:t>
            </a:r>
          </a:p>
          <a:p>
            <a:r>
              <a:rPr lang="fr-FR" sz="2000" dirty="0"/>
              <a:t>BR-102649-150</a:t>
            </a:r>
          </a:p>
          <a:p>
            <a:r>
              <a:rPr lang="fr-FR" sz="2000" dirty="0"/>
              <a:t>3’’     15cm</a:t>
            </a:r>
          </a:p>
          <a:p>
            <a:r>
              <a:rPr lang="fr-FR" sz="2000" dirty="0" err="1"/>
              <a:t>Acrylic</a:t>
            </a:r>
            <a:endParaRPr lang="fr-FR" sz="2000" dirty="0"/>
          </a:p>
        </p:txBody>
      </p:sp>
      <p:sp>
        <p:nvSpPr>
          <p:cNvPr id="266" name="ZoneTexte 265">
            <a:extLst>
              <a:ext uri="{FF2B5EF4-FFF2-40B4-BE49-F238E27FC236}">
                <a16:creationId xmlns:a16="http://schemas.microsoft.com/office/drawing/2014/main" id="{C3735E67-27B3-446A-A3D0-B33F47C24923}"/>
              </a:ext>
            </a:extLst>
          </p:cNvPr>
          <p:cNvSpPr txBox="1"/>
          <p:nvPr/>
        </p:nvSpPr>
        <p:spPr>
          <a:xfrm>
            <a:off x="23261043" y="12586677"/>
            <a:ext cx="17892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End cap</a:t>
            </a:r>
          </a:p>
          <a:p>
            <a:r>
              <a:rPr lang="fr-FR" sz="2000" dirty="0"/>
              <a:t>BR-100949-004</a:t>
            </a:r>
          </a:p>
          <a:p>
            <a:r>
              <a:rPr lang="fr-FR" sz="2000" dirty="0"/>
              <a:t>3’’</a:t>
            </a:r>
          </a:p>
          <a:p>
            <a:r>
              <a:rPr lang="fr-FR" sz="2000" dirty="0"/>
              <a:t>4 </a:t>
            </a:r>
            <a:r>
              <a:rPr lang="fr-FR" sz="2000" dirty="0" err="1"/>
              <a:t>Holes</a:t>
            </a:r>
            <a:endParaRPr lang="fr-FR" sz="2000" dirty="0"/>
          </a:p>
        </p:txBody>
      </p:sp>
      <p:sp>
        <p:nvSpPr>
          <p:cNvPr id="267" name="ZoneTexte 266">
            <a:extLst>
              <a:ext uri="{FF2B5EF4-FFF2-40B4-BE49-F238E27FC236}">
                <a16:creationId xmlns:a16="http://schemas.microsoft.com/office/drawing/2014/main" id="{43A117C3-E4A9-4B74-8C99-86827A416965}"/>
              </a:ext>
            </a:extLst>
          </p:cNvPr>
          <p:cNvSpPr txBox="1"/>
          <p:nvPr/>
        </p:nvSpPr>
        <p:spPr>
          <a:xfrm>
            <a:off x="19311804" y="13005482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Flange</a:t>
            </a:r>
            <a:r>
              <a:rPr lang="fr-FR" sz="2000" dirty="0"/>
              <a:t> cap</a:t>
            </a:r>
          </a:p>
          <a:p>
            <a:r>
              <a:rPr lang="fr-FR" sz="2000" dirty="0"/>
              <a:t>BR-100647</a:t>
            </a:r>
          </a:p>
          <a:p>
            <a:r>
              <a:rPr lang="fr-FR" sz="2000" dirty="0"/>
              <a:t>3’’</a:t>
            </a:r>
          </a:p>
        </p:txBody>
      </p:sp>
      <p:sp>
        <p:nvSpPr>
          <p:cNvPr id="268" name="ZoneTexte 267">
            <a:extLst>
              <a:ext uri="{FF2B5EF4-FFF2-40B4-BE49-F238E27FC236}">
                <a16:creationId xmlns:a16="http://schemas.microsoft.com/office/drawing/2014/main" id="{77E3F85F-0D13-43D6-9E23-6911243D427A}"/>
              </a:ext>
            </a:extLst>
          </p:cNvPr>
          <p:cNvSpPr txBox="1"/>
          <p:nvPr/>
        </p:nvSpPr>
        <p:spPr>
          <a:xfrm>
            <a:off x="6735661" y="12773623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Flange</a:t>
            </a:r>
            <a:r>
              <a:rPr lang="fr-FR" sz="2000" dirty="0"/>
              <a:t> cap</a:t>
            </a:r>
          </a:p>
          <a:p>
            <a:r>
              <a:rPr lang="fr-FR" sz="2000" dirty="0"/>
              <a:t>BR-100647</a:t>
            </a:r>
          </a:p>
          <a:p>
            <a:r>
              <a:rPr lang="fr-FR" sz="2000" dirty="0"/>
              <a:t>3’’</a:t>
            </a:r>
          </a:p>
        </p:txBody>
      </p:sp>
      <p:sp>
        <p:nvSpPr>
          <p:cNvPr id="269" name="Rectangle : coins arrondis 268">
            <a:extLst>
              <a:ext uri="{FF2B5EF4-FFF2-40B4-BE49-F238E27FC236}">
                <a16:creationId xmlns:a16="http://schemas.microsoft.com/office/drawing/2014/main" id="{D599B0B9-6FB6-4235-A8F4-172C80AD58F2}"/>
              </a:ext>
            </a:extLst>
          </p:cNvPr>
          <p:cNvSpPr/>
          <p:nvPr/>
        </p:nvSpPr>
        <p:spPr>
          <a:xfrm>
            <a:off x="1372556" y="11978810"/>
            <a:ext cx="26561005" cy="9170099"/>
          </a:xfrm>
          <a:prstGeom prst="roundRect">
            <a:avLst>
              <a:gd name="adj" fmla="val 9521"/>
            </a:avLst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ZoneTexte 269">
            <a:extLst>
              <a:ext uri="{FF2B5EF4-FFF2-40B4-BE49-F238E27FC236}">
                <a16:creationId xmlns:a16="http://schemas.microsoft.com/office/drawing/2014/main" id="{8680426A-B91A-4971-9BB5-3247182E9E08}"/>
              </a:ext>
            </a:extLst>
          </p:cNvPr>
          <p:cNvSpPr txBox="1"/>
          <p:nvPr/>
        </p:nvSpPr>
        <p:spPr>
          <a:xfrm>
            <a:off x="23643727" y="20267393"/>
            <a:ext cx="38666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/>
              <a:t>Caisson batterie</a:t>
            </a:r>
          </a:p>
        </p:txBody>
      </p:sp>
      <p:pic>
        <p:nvPicPr>
          <p:cNvPr id="48" name="Image 47">
            <a:extLst>
              <a:ext uri="{FF2B5EF4-FFF2-40B4-BE49-F238E27FC236}">
                <a16:creationId xmlns:a16="http://schemas.microsoft.com/office/drawing/2014/main" id="{F3A9B659-2085-40C3-8487-88BAFA398F1E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220529" y="13359425"/>
            <a:ext cx="4713032" cy="434848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E4E6BF8-40FF-4865-9429-0D0AE0CE4F9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2170" t="4230" r="22330" b="4270"/>
          <a:stretch/>
        </p:blipFill>
        <p:spPr>
          <a:xfrm rot="16200000">
            <a:off x="11521601" y="-429557"/>
            <a:ext cx="5308440" cy="875175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ABE5F94-58FB-4FF9-8657-534F48C9D70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5550" t="9970" r="17596" b="5544"/>
          <a:stretch/>
        </p:blipFill>
        <p:spPr>
          <a:xfrm>
            <a:off x="18660712" y="1623334"/>
            <a:ext cx="3817095" cy="482387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AE151F9-09F2-43B0-A342-3A748177CCF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5550" t="9970" r="17596" b="5544"/>
          <a:stretch/>
        </p:blipFill>
        <p:spPr>
          <a:xfrm flipH="1">
            <a:off x="5982849" y="1625523"/>
            <a:ext cx="3817095" cy="4823873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E07D91CB-E4B8-41A9-858B-7E27E9CE07EB}"/>
              </a:ext>
            </a:extLst>
          </p:cNvPr>
          <p:cNvGrpSpPr/>
          <p:nvPr/>
        </p:nvGrpSpPr>
        <p:grpSpPr>
          <a:xfrm>
            <a:off x="2100992" y="9213078"/>
            <a:ext cx="2980881" cy="1688310"/>
            <a:chOff x="11497162" y="6854323"/>
            <a:chExt cx="2980881" cy="1688310"/>
          </a:xfrm>
        </p:grpSpPr>
        <p:pic>
          <p:nvPicPr>
            <p:cNvPr id="44" name="Image 43">
              <a:extLst>
                <a:ext uri="{FF2B5EF4-FFF2-40B4-BE49-F238E27FC236}">
                  <a16:creationId xmlns:a16="http://schemas.microsoft.com/office/drawing/2014/main" id="{A1C044CA-073E-4086-8210-27F17F1BA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3476" t="27298" r="8743" b="32337"/>
            <a:stretch/>
          </p:blipFill>
          <p:spPr>
            <a:xfrm>
              <a:off x="12242575" y="7211403"/>
              <a:ext cx="2235468" cy="1331230"/>
            </a:xfrm>
            <a:prstGeom prst="rect">
              <a:avLst/>
            </a:prstGeom>
          </p:spPr>
        </p:pic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7825AFF1-0C4D-4A4C-9FC3-CBC0D32B3206}"/>
                </a:ext>
              </a:extLst>
            </p:cNvPr>
            <p:cNvSpPr txBox="1"/>
            <p:nvPr/>
          </p:nvSpPr>
          <p:spPr>
            <a:xfrm>
              <a:off x="11497162" y="6854323"/>
              <a:ext cx="14989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/>
                <a:t>TP </a:t>
              </a:r>
              <a:r>
                <a:rPr lang="fr-FR" sz="2000" dirty="0" err="1"/>
                <a:t>sensor</a:t>
              </a:r>
              <a:endParaRPr lang="fr-FR" sz="2000" dirty="0"/>
            </a:p>
            <a:p>
              <a:r>
                <a:rPr lang="fr-FR" sz="2000" dirty="0"/>
                <a:t>BR-100586</a:t>
              </a:r>
            </a:p>
          </p:txBody>
        </p:sp>
      </p:grpSp>
      <p:sp>
        <p:nvSpPr>
          <p:cNvPr id="93" name="ZoneTexte 92">
            <a:extLst>
              <a:ext uri="{FF2B5EF4-FFF2-40B4-BE49-F238E27FC236}">
                <a16:creationId xmlns:a16="http://schemas.microsoft.com/office/drawing/2014/main" id="{DD99287E-3B80-4031-B7C5-4CF86CB88FEA}"/>
              </a:ext>
            </a:extLst>
          </p:cNvPr>
          <p:cNvSpPr txBox="1"/>
          <p:nvPr/>
        </p:nvSpPr>
        <p:spPr>
          <a:xfrm>
            <a:off x="13084881" y="224983"/>
            <a:ext cx="17892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Enclosure tube</a:t>
            </a:r>
          </a:p>
          <a:p>
            <a:r>
              <a:rPr lang="fr-FR" sz="2000" dirty="0"/>
              <a:t>BR-102649-150</a:t>
            </a:r>
          </a:p>
          <a:p>
            <a:r>
              <a:rPr lang="fr-FR" sz="2000" dirty="0"/>
              <a:t>3’’     15cm</a:t>
            </a:r>
          </a:p>
          <a:p>
            <a:r>
              <a:rPr lang="fr-FR" sz="2000" dirty="0" err="1"/>
              <a:t>Acrylic</a:t>
            </a:r>
            <a:endParaRPr lang="fr-FR" sz="2000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1F8B6ABC-E2B2-44B3-AFA9-12818DC41DCA}"/>
              </a:ext>
            </a:extLst>
          </p:cNvPr>
          <p:cNvGrpSpPr/>
          <p:nvPr/>
        </p:nvGrpSpPr>
        <p:grpSpPr>
          <a:xfrm>
            <a:off x="1448022" y="6785738"/>
            <a:ext cx="3055678" cy="1964127"/>
            <a:chOff x="1582734" y="6944117"/>
            <a:chExt cx="3055678" cy="1964127"/>
          </a:xfrm>
        </p:grpSpPr>
        <p:pic>
          <p:nvPicPr>
            <p:cNvPr id="94" name="Image 93">
              <a:extLst>
                <a:ext uri="{FF2B5EF4-FFF2-40B4-BE49-F238E27FC236}">
                  <a16:creationId xmlns:a16="http://schemas.microsoft.com/office/drawing/2014/main" id="{6A76A416-36D4-47AE-88E9-E52FB13C81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7833" t="31201" r="17271" b="27332"/>
            <a:stretch/>
          </p:blipFill>
          <p:spPr>
            <a:xfrm>
              <a:off x="1888586" y="7151184"/>
              <a:ext cx="2749826" cy="1757060"/>
            </a:xfrm>
            <a:prstGeom prst="rect">
              <a:avLst/>
            </a:prstGeom>
          </p:spPr>
        </p:pic>
        <p:sp>
          <p:nvSpPr>
            <p:cNvPr id="95" name="ZoneTexte 94">
              <a:extLst>
                <a:ext uri="{FF2B5EF4-FFF2-40B4-BE49-F238E27FC236}">
                  <a16:creationId xmlns:a16="http://schemas.microsoft.com/office/drawing/2014/main" id="{B9B2AB85-DB50-4A57-8D0D-0260A951AD37}"/>
                </a:ext>
              </a:extLst>
            </p:cNvPr>
            <p:cNvSpPr txBox="1"/>
            <p:nvPr/>
          </p:nvSpPr>
          <p:spPr>
            <a:xfrm>
              <a:off x="1582734" y="6944117"/>
              <a:ext cx="207851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/>
                <a:t>Vent</a:t>
              </a:r>
            </a:p>
            <a:p>
              <a:r>
                <a:rPr lang="fr-FR" sz="2000" dirty="0"/>
                <a:t>BR-100783</a:t>
              </a:r>
            </a:p>
          </p:txBody>
        </p:sp>
      </p:grpSp>
      <p:sp>
        <p:nvSpPr>
          <p:cNvPr id="115" name="ZoneTexte 114">
            <a:extLst>
              <a:ext uri="{FF2B5EF4-FFF2-40B4-BE49-F238E27FC236}">
                <a16:creationId xmlns:a16="http://schemas.microsoft.com/office/drawing/2014/main" id="{47C59E15-34A6-45F7-96A7-92C789F73284}"/>
              </a:ext>
            </a:extLst>
          </p:cNvPr>
          <p:cNvSpPr txBox="1"/>
          <p:nvPr/>
        </p:nvSpPr>
        <p:spPr>
          <a:xfrm>
            <a:off x="18698542" y="1214183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Flange</a:t>
            </a:r>
            <a:r>
              <a:rPr lang="fr-FR" sz="2000" dirty="0"/>
              <a:t> cap</a:t>
            </a:r>
          </a:p>
          <a:p>
            <a:r>
              <a:rPr lang="fr-FR" sz="2000" dirty="0"/>
              <a:t>BR-100647</a:t>
            </a:r>
          </a:p>
          <a:p>
            <a:r>
              <a:rPr lang="fr-FR" sz="2000" dirty="0"/>
              <a:t>3’’</a:t>
            </a:r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id="{B56B5DEA-9265-46B0-BAF5-08CB4E212708}"/>
              </a:ext>
            </a:extLst>
          </p:cNvPr>
          <p:cNvSpPr txBox="1"/>
          <p:nvPr/>
        </p:nvSpPr>
        <p:spPr>
          <a:xfrm>
            <a:off x="6122399" y="982324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Flange</a:t>
            </a:r>
            <a:r>
              <a:rPr lang="fr-FR" sz="2000" dirty="0"/>
              <a:t> cap</a:t>
            </a:r>
          </a:p>
          <a:p>
            <a:r>
              <a:rPr lang="fr-FR" sz="2000" dirty="0"/>
              <a:t>BR-100647</a:t>
            </a:r>
          </a:p>
          <a:p>
            <a:r>
              <a:rPr lang="fr-FR" sz="2000" dirty="0"/>
              <a:t>3’’</a:t>
            </a:r>
          </a:p>
        </p:txBody>
      </p:sp>
      <p:sp>
        <p:nvSpPr>
          <p:cNvPr id="139" name="Rectangle : coins arrondis 138">
            <a:extLst>
              <a:ext uri="{FF2B5EF4-FFF2-40B4-BE49-F238E27FC236}">
                <a16:creationId xmlns:a16="http://schemas.microsoft.com/office/drawing/2014/main" id="{4E238C01-B202-4F54-964E-317C53E03A06}"/>
              </a:ext>
            </a:extLst>
          </p:cNvPr>
          <p:cNvSpPr/>
          <p:nvPr/>
        </p:nvSpPr>
        <p:spPr>
          <a:xfrm>
            <a:off x="759294" y="187511"/>
            <a:ext cx="27975008" cy="11483318"/>
          </a:xfrm>
          <a:prstGeom prst="roundRect">
            <a:avLst>
              <a:gd name="adj" fmla="val 9521"/>
            </a:avLst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1" name="ZoneTexte 140">
            <a:extLst>
              <a:ext uri="{FF2B5EF4-FFF2-40B4-BE49-F238E27FC236}">
                <a16:creationId xmlns:a16="http://schemas.microsoft.com/office/drawing/2014/main" id="{587442CF-E41F-4EDA-B2C5-347524029F3B}"/>
              </a:ext>
            </a:extLst>
          </p:cNvPr>
          <p:cNvSpPr txBox="1"/>
          <p:nvPr/>
        </p:nvSpPr>
        <p:spPr>
          <a:xfrm>
            <a:off x="24479389" y="10607638"/>
            <a:ext cx="33121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/>
              <a:t>Caisson </a:t>
            </a:r>
            <a:r>
              <a:rPr lang="fr-FR" sz="4400" dirty="0" err="1"/>
              <a:t>video</a:t>
            </a:r>
            <a:endParaRPr lang="fr-FR" sz="4400" dirty="0"/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714CC42F-91DC-424C-95CD-84AF034A9E21}"/>
              </a:ext>
            </a:extLst>
          </p:cNvPr>
          <p:cNvGrpSpPr/>
          <p:nvPr/>
        </p:nvGrpSpPr>
        <p:grpSpPr>
          <a:xfrm>
            <a:off x="9439615" y="7942527"/>
            <a:ext cx="2674899" cy="2371144"/>
            <a:chOff x="9822025" y="7412812"/>
            <a:chExt cx="2674899" cy="2371144"/>
          </a:xfrm>
        </p:grpSpPr>
        <p:pic>
          <p:nvPicPr>
            <p:cNvPr id="180" name="Image 179">
              <a:extLst>
                <a:ext uri="{FF2B5EF4-FFF2-40B4-BE49-F238E27FC236}">
                  <a16:creationId xmlns:a16="http://schemas.microsoft.com/office/drawing/2014/main" id="{E7A0CEED-75A8-4739-9FDA-12F031BAAB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7666" b="25718"/>
            <a:stretch/>
          </p:blipFill>
          <p:spPr>
            <a:xfrm flipH="1">
              <a:off x="10147986" y="7649430"/>
              <a:ext cx="2078514" cy="2134526"/>
            </a:xfrm>
            <a:prstGeom prst="rect">
              <a:avLst/>
            </a:prstGeom>
          </p:spPr>
        </p:pic>
        <p:sp>
          <p:nvSpPr>
            <p:cNvPr id="181" name="ZoneTexte 180">
              <a:extLst>
                <a:ext uri="{FF2B5EF4-FFF2-40B4-BE49-F238E27FC236}">
                  <a16:creationId xmlns:a16="http://schemas.microsoft.com/office/drawing/2014/main" id="{AAB73E74-60F8-4C1E-B523-76E86466A2ED}"/>
                </a:ext>
              </a:extLst>
            </p:cNvPr>
            <p:cNvSpPr txBox="1"/>
            <p:nvPr/>
          </p:nvSpPr>
          <p:spPr>
            <a:xfrm>
              <a:off x="9822025" y="7412812"/>
              <a:ext cx="26748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Signal Moteur/Eclairage</a:t>
              </a:r>
            </a:p>
            <a:p>
              <a:r>
                <a:rPr lang="fr-FR" sz="2000" dirty="0"/>
                <a:t>                       COB-1140 </a:t>
              </a:r>
            </a:p>
          </p:txBody>
        </p: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C0368ACB-6288-44C6-B5CC-7DF23120BCC6}"/>
              </a:ext>
            </a:extLst>
          </p:cNvPr>
          <p:cNvGrpSpPr/>
          <p:nvPr/>
        </p:nvGrpSpPr>
        <p:grpSpPr>
          <a:xfrm>
            <a:off x="13234924" y="7375056"/>
            <a:ext cx="2715709" cy="3779225"/>
            <a:chOff x="10564913" y="7385135"/>
            <a:chExt cx="2715709" cy="3779225"/>
          </a:xfrm>
        </p:grpSpPr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AFB89B45-707D-430F-82C2-58E38880AAFB}"/>
                </a:ext>
              </a:extLst>
            </p:cNvPr>
            <p:cNvGrpSpPr/>
            <p:nvPr/>
          </p:nvGrpSpPr>
          <p:grpSpPr>
            <a:xfrm>
              <a:off x="10643864" y="9320646"/>
              <a:ext cx="2636758" cy="1843714"/>
              <a:chOff x="19680004" y="6714747"/>
              <a:chExt cx="2636758" cy="1843714"/>
            </a:xfrm>
          </p:grpSpPr>
          <p:pic>
            <p:nvPicPr>
              <p:cNvPr id="120" name="Image 119">
                <a:extLst>
                  <a:ext uri="{FF2B5EF4-FFF2-40B4-BE49-F238E27FC236}">
                    <a16:creationId xmlns:a16="http://schemas.microsoft.com/office/drawing/2014/main" id="{55BD4A93-A950-4CFE-9BDA-93E04ACCD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680004" y="6714747"/>
                <a:ext cx="1597306" cy="1527858"/>
              </a:xfrm>
              <a:prstGeom prst="rect">
                <a:avLst/>
              </a:prstGeom>
            </p:spPr>
          </p:pic>
          <p:sp>
            <p:nvSpPr>
              <p:cNvPr id="121" name="ZoneTexte 120">
                <a:extLst>
                  <a:ext uri="{FF2B5EF4-FFF2-40B4-BE49-F238E27FC236}">
                    <a16:creationId xmlns:a16="http://schemas.microsoft.com/office/drawing/2014/main" id="{E9879186-BF31-49BA-B841-8B5442D9F032}"/>
                  </a:ext>
                </a:extLst>
              </p:cNvPr>
              <p:cNvSpPr txBox="1"/>
              <p:nvPr/>
            </p:nvSpPr>
            <p:spPr>
              <a:xfrm>
                <a:off x="20635468" y="7850575"/>
                <a:ext cx="168129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err="1"/>
                  <a:t>Locking</a:t>
                </a:r>
                <a:r>
                  <a:rPr lang="fr-FR" sz="2000" dirty="0"/>
                  <a:t> sleeve</a:t>
                </a:r>
              </a:p>
              <a:p>
                <a:r>
                  <a:rPr lang="fr-FR" sz="2000" dirty="0"/>
                  <a:t>COB-1001 </a:t>
                </a:r>
              </a:p>
            </p:txBody>
          </p:sp>
        </p:grp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A10AA054-F8DD-4548-B6F2-6F720E1D1B90}"/>
                </a:ext>
              </a:extLst>
            </p:cNvPr>
            <p:cNvGrpSpPr/>
            <p:nvPr/>
          </p:nvGrpSpPr>
          <p:grpSpPr>
            <a:xfrm>
              <a:off x="10564913" y="7385135"/>
              <a:ext cx="2370500" cy="1667768"/>
              <a:chOff x="13238576" y="7026154"/>
              <a:chExt cx="2370500" cy="1667768"/>
            </a:xfrm>
          </p:grpSpPr>
          <p:pic>
            <p:nvPicPr>
              <p:cNvPr id="167" name="Image 166">
                <a:extLst>
                  <a:ext uri="{FF2B5EF4-FFF2-40B4-BE49-F238E27FC236}">
                    <a16:creationId xmlns:a16="http://schemas.microsoft.com/office/drawing/2014/main" id="{49163035-45D2-4C23-AE1B-666B65558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238576" y="7026154"/>
                <a:ext cx="1736203" cy="1383175"/>
              </a:xfrm>
              <a:prstGeom prst="rect">
                <a:avLst/>
              </a:prstGeom>
            </p:spPr>
          </p:pic>
          <p:sp>
            <p:nvSpPr>
              <p:cNvPr id="168" name="ZoneTexte 167">
                <a:extLst>
                  <a:ext uri="{FF2B5EF4-FFF2-40B4-BE49-F238E27FC236}">
                    <a16:creationId xmlns:a16="http://schemas.microsoft.com/office/drawing/2014/main" id="{0EA22D79-81AB-4499-8B31-4C5E629647FD}"/>
                  </a:ext>
                </a:extLst>
              </p:cNvPr>
              <p:cNvSpPr txBox="1"/>
              <p:nvPr/>
            </p:nvSpPr>
            <p:spPr>
              <a:xfrm>
                <a:off x="14106677" y="7986036"/>
                <a:ext cx="150239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err="1"/>
                  <a:t>Dummy</a:t>
                </a:r>
                <a:r>
                  <a:rPr lang="fr-FR" sz="2000" dirty="0"/>
                  <a:t> Plug</a:t>
                </a:r>
              </a:p>
              <a:p>
                <a:r>
                  <a:rPr lang="fr-FR" sz="2000" dirty="0"/>
                  <a:t>COB-1002 </a:t>
                </a:r>
              </a:p>
            </p:txBody>
          </p:sp>
        </p:grpSp>
      </p:grpSp>
      <p:grpSp>
        <p:nvGrpSpPr>
          <p:cNvPr id="176" name="Groupe 175">
            <a:extLst>
              <a:ext uri="{FF2B5EF4-FFF2-40B4-BE49-F238E27FC236}">
                <a16:creationId xmlns:a16="http://schemas.microsoft.com/office/drawing/2014/main" id="{2EB738E5-1ABF-4D41-958D-6B1A68E1660A}"/>
              </a:ext>
            </a:extLst>
          </p:cNvPr>
          <p:cNvGrpSpPr/>
          <p:nvPr/>
        </p:nvGrpSpPr>
        <p:grpSpPr>
          <a:xfrm>
            <a:off x="23468407" y="23810788"/>
            <a:ext cx="5138790" cy="2035883"/>
            <a:chOff x="16736864" y="8395893"/>
            <a:chExt cx="5138790" cy="2035883"/>
          </a:xfrm>
        </p:grpSpPr>
        <p:sp>
          <p:nvSpPr>
            <p:cNvPr id="185" name="ZoneTexte 184">
              <a:extLst>
                <a:ext uri="{FF2B5EF4-FFF2-40B4-BE49-F238E27FC236}">
                  <a16:creationId xmlns:a16="http://schemas.microsoft.com/office/drawing/2014/main" id="{FB3BBF5E-DD46-45B3-9EC7-6DAE0C3AD248}"/>
                </a:ext>
              </a:extLst>
            </p:cNvPr>
            <p:cNvSpPr txBox="1"/>
            <p:nvPr/>
          </p:nvSpPr>
          <p:spPr>
            <a:xfrm>
              <a:off x="16736864" y="8395893"/>
              <a:ext cx="157581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Vers batterie</a:t>
              </a:r>
            </a:p>
            <a:p>
              <a:r>
                <a:rPr lang="fr-FR" sz="2000" dirty="0"/>
                <a:t>COB-1231 </a:t>
              </a:r>
            </a:p>
          </p:txBody>
        </p:sp>
        <p:pic>
          <p:nvPicPr>
            <p:cNvPr id="193" name="Image 192">
              <a:extLst>
                <a:ext uri="{FF2B5EF4-FFF2-40B4-BE49-F238E27FC236}">
                  <a16:creationId xmlns:a16="http://schemas.microsoft.com/office/drawing/2014/main" id="{A16630B8-91E6-4D64-A47E-EDE9A91E15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562" t="30585" r="5543" b="27280"/>
            <a:stretch/>
          </p:blipFill>
          <p:spPr>
            <a:xfrm>
              <a:off x="17693035" y="8426721"/>
              <a:ext cx="4182619" cy="2005055"/>
            </a:xfrm>
            <a:prstGeom prst="roundRect">
              <a:avLst/>
            </a:prstGeom>
          </p:spPr>
        </p:pic>
      </p:grpSp>
      <p:grpSp>
        <p:nvGrpSpPr>
          <p:cNvPr id="219" name="Groupe 218">
            <a:extLst>
              <a:ext uri="{FF2B5EF4-FFF2-40B4-BE49-F238E27FC236}">
                <a16:creationId xmlns:a16="http://schemas.microsoft.com/office/drawing/2014/main" id="{8246EFD8-5794-4EBA-AAB4-F811B631A5D4}"/>
              </a:ext>
            </a:extLst>
          </p:cNvPr>
          <p:cNvGrpSpPr/>
          <p:nvPr/>
        </p:nvGrpSpPr>
        <p:grpSpPr>
          <a:xfrm>
            <a:off x="26127721" y="21914360"/>
            <a:ext cx="3280615" cy="1643229"/>
            <a:chOff x="22012543" y="19470874"/>
            <a:chExt cx="3280615" cy="1643229"/>
          </a:xfrm>
        </p:grpSpPr>
        <p:pic>
          <p:nvPicPr>
            <p:cNvPr id="220" name="Image 219">
              <a:extLst>
                <a:ext uri="{FF2B5EF4-FFF2-40B4-BE49-F238E27FC236}">
                  <a16:creationId xmlns:a16="http://schemas.microsoft.com/office/drawing/2014/main" id="{1A2DBFD0-0494-437A-A377-FAA4C8BAC6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9838"/>
            <a:stretch/>
          </p:blipFill>
          <p:spPr>
            <a:xfrm>
              <a:off x="23418059" y="19470874"/>
              <a:ext cx="1875099" cy="1575835"/>
            </a:xfrm>
            <a:prstGeom prst="rect">
              <a:avLst/>
            </a:prstGeom>
          </p:spPr>
        </p:pic>
        <p:sp>
          <p:nvSpPr>
            <p:cNvPr id="221" name="ZoneTexte 220">
              <a:extLst>
                <a:ext uri="{FF2B5EF4-FFF2-40B4-BE49-F238E27FC236}">
                  <a16:creationId xmlns:a16="http://schemas.microsoft.com/office/drawing/2014/main" id="{FDFA8DAB-7D29-42C2-B769-0DCD8BA4907A}"/>
                </a:ext>
              </a:extLst>
            </p:cNvPr>
            <p:cNvSpPr txBox="1"/>
            <p:nvPr/>
          </p:nvSpPr>
          <p:spPr>
            <a:xfrm>
              <a:off x="22012543" y="20406217"/>
              <a:ext cx="14494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 err="1"/>
                <a:t>Dummy</a:t>
              </a:r>
              <a:r>
                <a:rPr lang="fr-FR" sz="2000" dirty="0"/>
                <a:t> Cap</a:t>
              </a:r>
            </a:p>
            <a:p>
              <a:r>
                <a:rPr lang="fr-FR" sz="2000" dirty="0"/>
                <a:t>COB-1003</a:t>
              </a:r>
            </a:p>
          </p:txBody>
        </p:sp>
      </p:grpSp>
      <p:grpSp>
        <p:nvGrpSpPr>
          <p:cNvPr id="118" name="Groupe 117">
            <a:extLst>
              <a:ext uri="{FF2B5EF4-FFF2-40B4-BE49-F238E27FC236}">
                <a16:creationId xmlns:a16="http://schemas.microsoft.com/office/drawing/2014/main" id="{DBAB34F3-DF1F-43AA-92FB-553A67FC0837}"/>
              </a:ext>
            </a:extLst>
          </p:cNvPr>
          <p:cNvGrpSpPr/>
          <p:nvPr/>
        </p:nvGrpSpPr>
        <p:grpSpPr>
          <a:xfrm>
            <a:off x="21523727" y="18030347"/>
            <a:ext cx="5662256" cy="1801266"/>
            <a:chOff x="10564913" y="7290470"/>
            <a:chExt cx="5662256" cy="1801266"/>
          </a:xfrm>
        </p:grpSpPr>
        <p:grpSp>
          <p:nvGrpSpPr>
            <p:cNvPr id="119" name="Groupe 118">
              <a:extLst>
                <a:ext uri="{FF2B5EF4-FFF2-40B4-BE49-F238E27FC236}">
                  <a16:creationId xmlns:a16="http://schemas.microsoft.com/office/drawing/2014/main" id="{FE144DB3-A206-4803-9341-45BDD3181764}"/>
                </a:ext>
              </a:extLst>
            </p:cNvPr>
            <p:cNvGrpSpPr/>
            <p:nvPr/>
          </p:nvGrpSpPr>
          <p:grpSpPr>
            <a:xfrm>
              <a:off x="13248538" y="7290470"/>
              <a:ext cx="2978631" cy="1801266"/>
              <a:chOff x="22284678" y="4684571"/>
              <a:chExt cx="2978631" cy="1801266"/>
            </a:xfrm>
          </p:grpSpPr>
          <p:pic>
            <p:nvPicPr>
              <p:cNvPr id="125" name="Image 124">
                <a:extLst>
                  <a:ext uri="{FF2B5EF4-FFF2-40B4-BE49-F238E27FC236}">
                    <a16:creationId xmlns:a16="http://schemas.microsoft.com/office/drawing/2014/main" id="{4756056E-6F5D-4DA6-8490-2D2A9FB2C6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84678" y="4957979"/>
                <a:ext cx="1597306" cy="1527858"/>
              </a:xfrm>
              <a:prstGeom prst="rect">
                <a:avLst/>
              </a:prstGeom>
            </p:spPr>
          </p:pic>
          <p:sp>
            <p:nvSpPr>
              <p:cNvPr id="126" name="ZoneTexte 125">
                <a:extLst>
                  <a:ext uri="{FF2B5EF4-FFF2-40B4-BE49-F238E27FC236}">
                    <a16:creationId xmlns:a16="http://schemas.microsoft.com/office/drawing/2014/main" id="{5F84F2DE-B150-4E73-BA6C-8183F5216885}"/>
                  </a:ext>
                </a:extLst>
              </p:cNvPr>
              <p:cNvSpPr txBox="1"/>
              <p:nvPr/>
            </p:nvSpPr>
            <p:spPr>
              <a:xfrm>
                <a:off x="23582015" y="4684571"/>
                <a:ext cx="168129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err="1"/>
                  <a:t>Locking</a:t>
                </a:r>
                <a:r>
                  <a:rPr lang="fr-FR" sz="2000" dirty="0"/>
                  <a:t> sleeve</a:t>
                </a:r>
              </a:p>
              <a:p>
                <a:r>
                  <a:rPr lang="fr-FR" sz="2000" dirty="0"/>
                  <a:t>COB-1001 </a:t>
                </a:r>
              </a:p>
            </p:txBody>
          </p:sp>
        </p:grpSp>
        <p:grpSp>
          <p:nvGrpSpPr>
            <p:cNvPr id="122" name="Groupe 121">
              <a:extLst>
                <a:ext uri="{FF2B5EF4-FFF2-40B4-BE49-F238E27FC236}">
                  <a16:creationId xmlns:a16="http://schemas.microsoft.com/office/drawing/2014/main" id="{289893C3-85DF-4085-ACCD-2E9B9EF31254}"/>
                </a:ext>
              </a:extLst>
            </p:cNvPr>
            <p:cNvGrpSpPr/>
            <p:nvPr/>
          </p:nvGrpSpPr>
          <p:grpSpPr>
            <a:xfrm>
              <a:off x="10564913" y="7385135"/>
              <a:ext cx="2370500" cy="1667768"/>
              <a:chOff x="13238576" y="7026154"/>
              <a:chExt cx="2370500" cy="1667768"/>
            </a:xfrm>
          </p:grpSpPr>
          <p:pic>
            <p:nvPicPr>
              <p:cNvPr id="123" name="Image 122">
                <a:extLst>
                  <a:ext uri="{FF2B5EF4-FFF2-40B4-BE49-F238E27FC236}">
                    <a16:creationId xmlns:a16="http://schemas.microsoft.com/office/drawing/2014/main" id="{D3D00D75-8B8F-4EDA-B0E7-37FE64BCE2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238576" y="7026154"/>
                <a:ext cx="1736203" cy="1383175"/>
              </a:xfrm>
              <a:prstGeom prst="rect">
                <a:avLst/>
              </a:prstGeom>
            </p:spPr>
          </p:pic>
          <p:sp>
            <p:nvSpPr>
              <p:cNvPr id="124" name="ZoneTexte 123">
                <a:extLst>
                  <a:ext uri="{FF2B5EF4-FFF2-40B4-BE49-F238E27FC236}">
                    <a16:creationId xmlns:a16="http://schemas.microsoft.com/office/drawing/2014/main" id="{CFB2EDBC-B406-4FB3-B133-809648FDD3DE}"/>
                  </a:ext>
                </a:extLst>
              </p:cNvPr>
              <p:cNvSpPr txBox="1"/>
              <p:nvPr/>
            </p:nvSpPr>
            <p:spPr>
              <a:xfrm>
                <a:off x="14106677" y="7986036"/>
                <a:ext cx="150239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err="1"/>
                  <a:t>Dummy</a:t>
                </a:r>
                <a:r>
                  <a:rPr lang="fr-FR" sz="2000" dirty="0"/>
                  <a:t> Plug</a:t>
                </a:r>
              </a:p>
              <a:p>
                <a:r>
                  <a:rPr lang="fr-FR" sz="2000" dirty="0"/>
                  <a:t>COB-1002 </a:t>
                </a:r>
              </a:p>
            </p:txBody>
          </p:sp>
        </p:grp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CFB3C712-EB02-4AEA-BBBB-BD8CF6144FDC}"/>
              </a:ext>
            </a:extLst>
          </p:cNvPr>
          <p:cNvSpPr txBox="1"/>
          <p:nvPr/>
        </p:nvSpPr>
        <p:spPr>
          <a:xfrm>
            <a:off x="16001271" y="35441765"/>
            <a:ext cx="4185505" cy="2622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KOSMOS </a:t>
            </a:r>
          </a:p>
          <a:p>
            <a:r>
              <a:rPr lang="fr-FR" dirty="0"/>
              <a:t>mono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BF630516-D6E6-445D-B05D-132BC47BDD35}"/>
              </a:ext>
            </a:extLst>
          </p:cNvPr>
          <p:cNvSpPr txBox="1"/>
          <p:nvPr/>
        </p:nvSpPr>
        <p:spPr>
          <a:xfrm>
            <a:off x="1868570" y="12271165"/>
            <a:ext cx="17892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End cap</a:t>
            </a:r>
          </a:p>
          <a:p>
            <a:r>
              <a:rPr lang="fr-FR" sz="2000" dirty="0"/>
              <a:t>BR-100949-999</a:t>
            </a:r>
          </a:p>
          <a:p>
            <a:r>
              <a:rPr lang="fr-FR" sz="2000" dirty="0"/>
              <a:t>3’’</a:t>
            </a:r>
          </a:p>
          <a:p>
            <a:r>
              <a:rPr lang="fr-FR" sz="2000" dirty="0"/>
              <a:t>Aluminium</a:t>
            </a:r>
          </a:p>
        </p:txBody>
      </p:sp>
      <p:pic>
        <p:nvPicPr>
          <p:cNvPr id="102" name="Image 101">
            <a:extLst>
              <a:ext uri="{FF2B5EF4-FFF2-40B4-BE49-F238E27FC236}">
                <a16:creationId xmlns:a16="http://schemas.microsoft.com/office/drawing/2014/main" id="{3F1972E2-84F2-4278-AACD-D24B67A64DE7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8419" y="13092145"/>
            <a:ext cx="5164965" cy="5137491"/>
          </a:xfrm>
          <a:prstGeom prst="rect">
            <a:avLst/>
          </a:prstGeom>
        </p:spPr>
      </p:pic>
      <p:sp>
        <p:nvSpPr>
          <p:cNvPr id="103" name="ZoneTexte 102">
            <a:extLst>
              <a:ext uri="{FF2B5EF4-FFF2-40B4-BE49-F238E27FC236}">
                <a16:creationId xmlns:a16="http://schemas.microsoft.com/office/drawing/2014/main" id="{A926AA8D-AE53-4597-BA5B-59982A208996}"/>
              </a:ext>
            </a:extLst>
          </p:cNvPr>
          <p:cNvSpPr txBox="1"/>
          <p:nvPr/>
        </p:nvSpPr>
        <p:spPr>
          <a:xfrm>
            <a:off x="25845294" y="25789984"/>
            <a:ext cx="17892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Presse étoupe</a:t>
            </a:r>
          </a:p>
          <a:p>
            <a:r>
              <a:rPr lang="fr-FR" sz="2000" dirty="0"/>
              <a:t>6.5 mm HC</a:t>
            </a:r>
          </a:p>
          <a:p>
            <a:r>
              <a:rPr lang="fr-FR" sz="2000" dirty="0"/>
              <a:t>BR-100870-165</a:t>
            </a:r>
          </a:p>
        </p:txBody>
      </p:sp>
      <p:pic>
        <p:nvPicPr>
          <p:cNvPr id="104" name="Image 103">
            <a:extLst>
              <a:ext uri="{FF2B5EF4-FFF2-40B4-BE49-F238E27FC236}">
                <a16:creationId xmlns:a16="http://schemas.microsoft.com/office/drawing/2014/main" id="{300914DE-0284-43F0-B904-950CB8A0450F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802928" y="25776751"/>
            <a:ext cx="3461492" cy="1635979"/>
          </a:xfrm>
          <a:prstGeom prst="rect">
            <a:avLst/>
          </a:prstGeom>
        </p:spPr>
      </p:pic>
      <p:sp>
        <p:nvSpPr>
          <p:cNvPr id="107" name="ZoneTexte 106">
            <a:extLst>
              <a:ext uri="{FF2B5EF4-FFF2-40B4-BE49-F238E27FC236}">
                <a16:creationId xmlns:a16="http://schemas.microsoft.com/office/drawing/2014/main" id="{DF6A1F44-8DBC-4EA2-BCB9-19EF8902443A}"/>
              </a:ext>
            </a:extLst>
          </p:cNvPr>
          <p:cNvSpPr txBox="1"/>
          <p:nvPr/>
        </p:nvSpPr>
        <p:spPr>
          <a:xfrm>
            <a:off x="22095722" y="9603550"/>
            <a:ext cx="17892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Presse étoupe</a:t>
            </a:r>
          </a:p>
          <a:p>
            <a:r>
              <a:rPr lang="fr-FR" sz="2000" dirty="0"/>
              <a:t>6.5 mm HC</a:t>
            </a:r>
          </a:p>
          <a:p>
            <a:r>
              <a:rPr lang="fr-FR" sz="2000" dirty="0"/>
              <a:t>BR-100870-165</a:t>
            </a:r>
          </a:p>
        </p:txBody>
      </p:sp>
      <p:pic>
        <p:nvPicPr>
          <p:cNvPr id="108" name="Image 107">
            <a:extLst>
              <a:ext uri="{FF2B5EF4-FFF2-40B4-BE49-F238E27FC236}">
                <a16:creationId xmlns:a16="http://schemas.microsoft.com/office/drawing/2014/main" id="{CF1C809B-E91C-43A6-AD3A-5E117E54AEF4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423502" y="9824413"/>
            <a:ext cx="3461492" cy="1635979"/>
          </a:xfrm>
          <a:prstGeom prst="rect">
            <a:avLst/>
          </a:prstGeom>
        </p:spPr>
      </p:pic>
      <p:sp>
        <p:nvSpPr>
          <p:cNvPr id="114" name="ZoneTexte 113">
            <a:extLst>
              <a:ext uri="{FF2B5EF4-FFF2-40B4-BE49-F238E27FC236}">
                <a16:creationId xmlns:a16="http://schemas.microsoft.com/office/drawing/2014/main" id="{B1F8C470-1BDE-4C4B-99B4-88A9C2DBE913}"/>
              </a:ext>
            </a:extLst>
          </p:cNvPr>
          <p:cNvSpPr txBox="1"/>
          <p:nvPr/>
        </p:nvSpPr>
        <p:spPr>
          <a:xfrm>
            <a:off x="23638622" y="425718"/>
            <a:ext cx="17892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End cap</a:t>
            </a:r>
          </a:p>
          <a:p>
            <a:r>
              <a:rPr lang="fr-FR" sz="2000" dirty="0"/>
              <a:t>BR-100949-007</a:t>
            </a:r>
          </a:p>
          <a:p>
            <a:r>
              <a:rPr lang="fr-FR" sz="2000" dirty="0"/>
              <a:t>3’’</a:t>
            </a:r>
          </a:p>
          <a:p>
            <a:r>
              <a:rPr lang="fr-FR" sz="2000" dirty="0"/>
              <a:t>7 </a:t>
            </a:r>
            <a:r>
              <a:rPr lang="fr-FR" sz="2000" dirty="0" err="1"/>
              <a:t>Holes</a:t>
            </a:r>
            <a:endParaRPr lang="fr-FR" sz="2000" dirty="0"/>
          </a:p>
        </p:txBody>
      </p:sp>
      <p:pic>
        <p:nvPicPr>
          <p:cNvPr id="116" name="Image 115">
            <a:extLst>
              <a:ext uri="{FF2B5EF4-FFF2-40B4-BE49-F238E27FC236}">
                <a16:creationId xmlns:a16="http://schemas.microsoft.com/office/drawing/2014/main" id="{C850DE82-21BF-473F-96E0-3C9140D702F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743986" y="1678137"/>
            <a:ext cx="5304858" cy="4700508"/>
          </a:xfrm>
          <a:prstGeom prst="rect">
            <a:avLst/>
          </a:prstGeom>
        </p:spPr>
      </p:pic>
      <p:grpSp>
        <p:nvGrpSpPr>
          <p:cNvPr id="132" name="Groupe 131">
            <a:extLst>
              <a:ext uri="{FF2B5EF4-FFF2-40B4-BE49-F238E27FC236}">
                <a16:creationId xmlns:a16="http://schemas.microsoft.com/office/drawing/2014/main" id="{016E4C74-98FE-46CD-989B-87CDF5BA230B}"/>
              </a:ext>
            </a:extLst>
          </p:cNvPr>
          <p:cNvGrpSpPr/>
          <p:nvPr/>
        </p:nvGrpSpPr>
        <p:grpSpPr>
          <a:xfrm>
            <a:off x="7308947" y="8688432"/>
            <a:ext cx="2259247" cy="2190325"/>
            <a:chOff x="7245191" y="7249305"/>
            <a:chExt cx="2259247" cy="2190325"/>
          </a:xfrm>
        </p:grpSpPr>
        <p:pic>
          <p:nvPicPr>
            <p:cNvPr id="133" name="Image 132">
              <a:extLst>
                <a:ext uri="{FF2B5EF4-FFF2-40B4-BE49-F238E27FC236}">
                  <a16:creationId xmlns:a16="http://schemas.microsoft.com/office/drawing/2014/main" id="{8CEE498D-A6A8-455A-92FF-F57391B32F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7666" b="25718"/>
            <a:stretch/>
          </p:blipFill>
          <p:spPr>
            <a:xfrm>
              <a:off x="7425923" y="7305104"/>
              <a:ext cx="2078515" cy="21345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pic>
        <p:sp>
          <p:nvSpPr>
            <p:cNvPr id="134" name="ZoneTexte 133">
              <a:extLst>
                <a:ext uri="{FF2B5EF4-FFF2-40B4-BE49-F238E27FC236}">
                  <a16:creationId xmlns:a16="http://schemas.microsoft.com/office/drawing/2014/main" id="{61184C97-C92D-4809-AFE6-11932B970DC6}"/>
                </a:ext>
              </a:extLst>
            </p:cNvPr>
            <p:cNvSpPr txBox="1"/>
            <p:nvPr/>
          </p:nvSpPr>
          <p:spPr>
            <a:xfrm>
              <a:off x="7245191" y="7249305"/>
              <a:ext cx="1225977" cy="10156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sz="2000" dirty="0">
                  <a:solidFill>
                    <a:schemeClr val="tx1"/>
                  </a:solidFill>
                  <a:highlight>
                    <a:srgbClr val="FFFFFF"/>
                  </a:highlight>
                </a:rPr>
                <a:t>Ethernet</a:t>
              </a:r>
            </a:p>
            <a:p>
              <a:r>
                <a:rPr lang="fr-FR" sz="2000" dirty="0">
                  <a:solidFill>
                    <a:schemeClr val="tx1"/>
                  </a:solidFill>
                  <a:highlight>
                    <a:srgbClr val="FFFFFF"/>
                  </a:highlight>
                </a:rPr>
                <a:t>COB-1180</a:t>
              </a:r>
            </a:p>
            <a:p>
              <a:r>
                <a:rPr lang="fr-FR" sz="2000" dirty="0">
                  <a:solidFill>
                    <a:schemeClr val="tx1"/>
                  </a:solidFill>
                  <a:highlight>
                    <a:srgbClr val="FFFFFF"/>
                  </a:highlight>
                </a:rPr>
                <a:t>8 pin </a:t>
              </a:r>
            </a:p>
          </p:txBody>
        </p:sp>
      </p:grpSp>
      <p:pic>
        <p:nvPicPr>
          <p:cNvPr id="135" name="Image 134">
            <a:extLst>
              <a:ext uri="{FF2B5EF4-FFF2-40B4-BE49-F238E27FC236}">
                <a16:creationId xmlns:a16="http://schemas.microsoft.com/office/drawing/2014/main" id="{AF3EB2DA-872E-4084-B3AB-C87EEC23380F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861266" y="7198609"/>
            <a:ext cx="3093444" cy="1790401"/>
          </a:xfrm>
          <a:prstGeom prst="rect">
            <a:avLst/>
          </a:prstGeom>
        </p:spPr>
      </p:pic>
      <p:sp>
        <p:nvSpPr>
          <p:cNvPr id="136" name="ZoneTexte 135">
            <a:extLst>
              <a:ext uri="{FF2B5EF4-FFF2-40B4-BE49-F238E27FC236}">
                <a16:creationId xmlns:a16="http://schemas.microsoft.com/office/drawing/2014/main" id="{6E12239B-19F0-4440-8FA2-541577B8F4FF}"/>
              </a:ext>
            </a:extLst>
          </p:cNvPr>
          <p:cNvSpPr txBox="1"/>
          <p:nvPr/>
        </p:nvSpPr>
        <p:spPr>
          <a:xfrm>
            <a:off x="27451552" y="7068938"/>
            <a:ext cx="1175322" cy="13572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x2</a:t>
            </a:r>
          </a:p>
        </p:txBody>
      </p:sp>
      <p:sp>
        <p:nvSpPr>
          <p:cNvPr id="137" name="ZoneTexte 136">
            <a:extLst>
              <a:ext uri="{FF2B5EF4-FFF2-40B4-BE49-F238E27FC236}">
                <a16:creationId xmlns:a16="http://schemas.microsoft.com/office/drawing/2014/main" id="{6586DAA0-7CC4-4628-9294-003210DEF3B1}"/>
              </a:ext>
            </a:extLst>
          </p:cNvPr>
          <p:cNvSpPr txBox="1"/>
          <p:nvPr/>
        </p:nvSpPr>
        <p:spPr>
          <a:xfrm>
            <a:off x="14820105" y="8581273"/>
            <a:ext cx="1175322" cy="13572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x2</a:t>
            </a:r>
          </a:p>
        </p:txBody>
      </p: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379A274C-9EC3-4FF3-938F-5A05E98CA591}"/>
              </a:ext>
            </a:extLst>
          </p:cNvPr>
          <p:cNvGrpSpPr/>
          <p:nvPr/>
        </p:nvGrpSpPr>
        <p:grpSpPr>
          <a:xfrm>
            <a:off x="18052395" y="7636722"/>
            <a:ext cx="5138790" cy="2035883"/>
            <a:chOff x="16736864" y="8395893"/>
            <a:chExt cx="5138790" cy="2035883"/>
          </a:xfrm>
        </p:grpSpPr>
        <p:sp>
          <p:nvSpPr>
            <p:cNvPr id="140" name="ZoneTexte 139">
              <a:extLst>
                <a:ext uri="{FF2B5EF4-FFF2-40B4-BE49-F238E27FC236}">
                  <a16:creationId xmlns:a16="http://schemas.microsoft.com/office/drawing/2014/main" id="{4480F3A4-DEA5-496B-AA93-D46E521F1E1C}"/>
                </a:ext>
              </a:extLst>
            </p:cNvPr>
            <p:cNvSpPr txBox="1"/>
            <p:nvPr/>
          </p:nvSpPr>
          <p:spPr>
            <a:xfrm>
              <a:off x="16736864" y="8395893"/>
              <a:ext cx="157581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Vers batterie</a:t>
              </a:r>
            </a:p>
            <a:p>
              <a:r>
                <a:rPr lang="fr-FR" sz="2000" dirty="0"/>
                <a:t>COB-1231 </a:t>
              </a:r>
            </a:p>
          </p:txBody>
        </p:sp>
        <p:pic>
          <p:nvPicPr>
            <p:cNvPr id="142" name="Image 141">
              <a:extLst>
                <a:ext uri="{FF2B5EF4-FFF2-40B4-BE49-F238E27FC236}">
                  <a16:creationId xmlns:a16="http://schemas.microsoft.com/office/drawing/2014/main" id="{944920D0-3F21-46A5-A039-AA456DBE8F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562" t="30585" r="5543" b="27280"/>
            <a:stretch/>
          </p:blipFill>
          <p:spPr>
            <a:xfrm>
              <a:off x="17693035" y="8426721"/>
              <a:ext cx="4182619" cy="2005055"/>
            </a:xfrm>
            <a:prstGeom prst="roundRect">
              <a:avLst/>
            </a:prstGeom>
          </p:spPr>
        </p:pic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FA00F891-B7C2-4A08-8089-F31B5756C73F}"/>
              </a:ext>
            </a:extLst>
          </p:cNvPr>
          <p:cNvSpPr/>
          <p:nvPr/>
        </p:nvSpPr>
        <p:spPr>
          <a:xfrm>
            <a:off x="24489023" y="9029545"/>
            <a:ext cx="38971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/>
              <a:t>WetLink</a:t>
            </a:r>
            <a:r>
              <a:rPr lang="en-US" sz="2000" dirty="0"/>
              <a:t> Penetrator Blank (No Hole)</a:t>
            </a:r>
            <a:endParaRPr lang="fr-FR" sz="2000" dirty="0"/>
          </a:p>
          <a:p>
            <a:r>
              <a:rPr lang="fr-FR" sz="2000" dirty="0"/>
              <a:t>BR-100434-010</a:t>
            </a:r>
          </a:p>
        </p:txBody>
      </p:sp>
      <p:grpSp>
        <p:nvGrpSpPr>
          <p:cNvPr id="153" name="Groupe 152">
            <a:extLst>
              <a:ext uri="{FF2B5EF4-FFF2-40B4-BE49-F238E27FC236}">
                <a16:creationId xmlns:a16="http://schemas.microsoft.com/office/drawing/2014/main" id="{C375B618-117D-43C6-9828-7B641F0E329B}"/>
              </a:ext>
            </a:extLst>
          </p:cNvPr>
          <p:cNvGrpSpPr/>
          <p:nvPr/>
        </p:nvGrpSpPr>
        <p:grpSpPr>
          <a:xfrm>
            <a:off x="21593972" y="6250594"/>
            <a:ext cx="2837082" cy="1794151"/>
            <a:chOff x="20888973" y="19163929"/>
            <a:chExt cx="2837082" cy="1794151"/>
          </a:xfrm>
        </p:grpSpPr>
        <p:pic>
          <p:nvPicPr>
            <p:cNvPr id="154" name="Image 153">
              <a:extLst>
                <a:ext uri="{FF2B5EF4-FFF2-40B4-BE49-F238E27FC236}">
                  <a16:creationId xmlns:a16="http://schemas.microsoft.com/office/drawing/2014/main" id="{045892D1-886E-4172-BAFC-A2B55D53E1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9838"/>
            <a:stretch/>
          </p:blipFill>
          <p:spPr>
            <a:xfrm>
              <a:off x="20888973" y="19163929"/>
              <a:ext cx="1875099" cy="1575835"/>
            </a:xfrm>
            <a:prstGeom prst="rect">
              <a:avLst/>
            </a:prstGeom>
          </p:spPr>
        </p:pic>
        <p:sp>
          <p:nvSpPr>
            <p:cNvPr id="157" name="ZoneTexte 156">
              <a:extLst>
                <a:ext uri="{FF2B5EF4-FFF2-40B4-BE49-F238E27FC236}">
                  <a16:creationId xmlns:a16="http://schemas.microsoft.com/office/drawing/2014/main" id="{4F9CCA61-6C9A-4348-AF8F-320F19560B48}"/>
                </a:ext>
              </a:extLst>
            </p:cNvPr>
            <p:cNvSpPr txBox="1"/>
            <p:nvPr/>
          </p:nvSpPr>
          <p:spPr>
            <a:xfrm>
              <a:off x="22276556" y="20250194"/>
              <a:ext cx="14494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 err="1"/>
                <a:t>Dummy</a:t>
              </a:r>
              <a:r>
                <a:rPr lang="fr-FR" sz="2000" dirty="0"/>
                <a:t> Cap</a:t>
              </a:r>
            </a:p>
            <a:p>
              <a:r>
                <a:rPr lang="fr-FR" sz="2000" dirty="0"/>
                <a:t>COB-1003</a:t>
              </a:r>
            </a:p>
          </p:txBody>
        </p:sp>
      </p:grpSp>
      <p:grpSp>
        <p:nvGrpSpPr>
          <p:cNvPr id="163" name="Groupe 162">
            <a:extLst>
              <a:ext uri="{FF2B5EF4-FFF2-40B4-BE49-F238E27FC236}">
                <a16:creationId xmlns:a16="http://schemas.microsoft.com/office/drawing/2014/main" id="{A2E64CC9-F6AC-4DE9-B18E-9844A881A581}"/>
              </a:ext>
            </a:extLst>
          </p:cNvPr>
          <p:cNvGrpSpPr/>
          <p:nvPr/>
        </p:nvGrpSpPr>
        <p:grpSpPr>
          <a:xfrm>
            <a:off x="13349908" y="18281645"/>
            <a:ext cx="2543059" cy="2447785"/>
            <a:chOff x="20662739" y="6470531"/>
            <a:chExt cx="2543059" cy="2447785"/>
          </a:xfrm>
        </p:grpSpPr>
        <p:sp>
          <p:nvSpPr>
            <p:cNvPr id="164" name="ZoneTexte 163">
              <a:extLst>
                <a:ext uri="{FF2B5EF4-FFF2-40B4-BE49-F238E27FC236}">
                  <a16:creationId xmlns:a16="http://schemas.microsoft.com/office/drawing/2014/main" id="{F1890362-D9B8-49CB-809C-0A9A05F4E10C}"/>
                </a:ext>
              </a:extLst>
            </p:cNvPr>
            <p:cNvSpPr txBox="1"/>
            <p:nvPr/>
          </p:nvSpPr>
          <p:spPr>
            <a:xfrm>
              <a:off x="20996729" y="6470531"/>
              <a:ext cx="2195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5-12 V vers module</a:t>
              </a:r>
            </a:p>
            <a:p>
              <a:r>
                <a:rPr lang="fr-FR" sz="2000" dirty="0"/>
                <a:t>COB-1130 </a:t>
              </a:r>
            </a:p>
          </p:txBody>
        </p:sp>
        <p:pic>
          <p:nvPicPr>
            <p:cNvPr id="165" name="Image 164">
              <a:extLst>
                <a:ext uri="{FF2B5EF4-FFF2-40B4-BE49-F238E27FC236}">
                  <a16:creationId xmlns:a16="http://schemas.microsoft.com/office/drawing/2014/main" id="{D0839CB2-6785-4E4D-AD72-6C88BDBBF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3365" t="29952" r="1747" b="16691"/>
            <a:stretch/>
          </p:blipFill>
          <p:spPr>
            <a:xfrm>
              <a:off x="20662739" y="7106409"/>
              <a:ext cx="2543059" cy="1811907"/>
            </a:xfrm>
            <a:prstGeom prst="rect">
              <a:avLst/>
            </a:prstGeom>
          </p:spPr>
        </p:pic>
      </p:grpSp>
      <p:sp>
        <p:nvSpPr>
          <p:cNvPr id="166" name="ZoneTexte 165">
            <a:extLst>
              <a:ext uri="{FF2B5EF4-FFF2-40B4-BE49-F238E27FC236}">
                <a16:creationId xmlns:a16="http://schemas.microsoft.com/office/drawing/2014/main" id="{6F0DB011-12F2-48DB-B6DC-10C0D99A4EB3}"/>
              </a:ext>
            </a:extLst>
          </p:cNvPr>
          <p:cNvSpPr txBox="1"/>
          <p:nvPr/>
        </p:nvSpPr>
        <p:spPr>
          <a:xfrm>
            <a:off x="23143027" y="17875653"/>
            <a:ext cx="1175322" cy="13572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x3</a:t>
            </a:r>
          </a:p>
        </p:txBody>
      </p:sp>
      <p:graphicFrame>
        <p:nvGraphicFramePr>
          <p:cNvPr id="127" name="Tableau 126">
            <a:extLst>
              <a:ext uri="{FF2B5EF4-FFF2-40B4-BE49-F238E27FC236}">
                <a16:creationId xmlns:a16="http://schemas.microsoft.com/office/drawing/2014/main" id="{C0B21AFB-9628-48C6-B9CF-F56439482B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286338"/>
              </p:ext>
            </p:extLst>
          </p:nvPr>
        </p:nvGraphicFramePr>
        <p:xfrm>
          <a:off x="642157" y="27875637"/>
          <a:ext cx="14482700" cy="140335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49969">
                  <a:extLst>
                    <a:ext uri="{9D8B030D-6E8A-4147-A177-3AD203B41FA5}">
                      <a16:colId xmlns:a16="http://schemas.microsoft.com/office/drawing/2014/main" val="826937926"/>
                    </a:ext>
                  </a:extLst>
                </a:gridCol>
                <a:gridCol w="6119446">
                  <a:extLst>
                    <a:ext uri="{9D8B030D-6E8A-4147-A177-3AD203B41FA5}">
                      <a16:colId xmlns:a16="http://schemas.microsoft.com/office/drawing/2014/main" val="1077229644"/>
                    </a:ext>
                  </a:extLst>
                </a:gridCol>
                <a:gridCol w="3030187">
                  <a:extLst>
                    <a:ext uri="{9D8B030D-6E8A-4147-A177-3AD203B41FA5}">
                      <a16:colId xmlns:a16="http://schemas.microsoft.com/office/drawing/2014/main" val="617238783"/>
                    </a:ext>
                  </a:extLst>
                </a:gridCol>
                <a:gridCol w="1183098">
                  <a:extLst>
                    <a:ext uri="{9D8B030D-6E8A-4147-A177-3AD203B41FA5}">
                      <a16:colId xmlns:a16="http://schemas.microsoft.com/office/drawing/2014/main" val="4219996565"/>
                    </a:ext>
                  </a:extLst>
                </a:gridCol>
              </a:tblGrid>
              <a:tr h="537962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1" u="none" strike="noStrike" dirty="0">
                          <a:effectLst/>
                        </a:rPr>
                        <a:t>Dénomination </a:t>
                      </a:r>
                      <a:endParaRPr lang="fr-FR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1" u="none" strike="noStrike" dirty="0">
                          <a:effectLst/>
                        </a:rPr>
                        <a:t>Nomenclature </a:t>
                      </a:r>
                      <a:r>
                        <a:rPr lang="fr-FR" sz="2400" b="1" u="none" strike="noStrike" dirty="0" err="1">
                          <a:effectLst/>
                        </a:rPr>
                        <a:t>Rov</a:t>
                      </a:r>
                      <a:r>
                        <a:rPr lang="fr-FR" sz="2400" b="1" u="none" strike="noStrike" dirty="0">
                          <a:effectLst/>
                        </a:rPr>
                        <a:t> Expert</a:t>
                      </a:r>
                      <a:endParaRPr lang="fr-FR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1" u="none" strike="noStrike" dirty="0">
                          <a:effectLst/>
                        </a:rPr>
                        <a:t>Référence constructeur</a:t>
                      </a:r>
                      <a:endParaRPr lang="fr-FR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1" u="none" strike="noStrike" dirty="0">
                          <a:effectLst/>
                        </a:rPr>
                        <a:t>Quantité</a:t>
                      </a:r>
                      <a:endParaRPr lang="fr-FR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08322853"/>
                  </a:ext>
                </a:extLst>
              </a:tr>
              <a:tr h="755797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>
                          <a:effectLst/>
                        </a:rPr>
                        <a:t>Tube 3’’ Acrylic 15 cm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Watertight Enclosure Tube: 3" Locking Series, Acrylic 150mm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>
                          <a:effectLst/>
                        </a:rPr>
                        <a:t>BR-102649-150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u="none" strike="noStrike" dirty="0">
                          <a:effectLst/>
                        </a:rPr>
                        <a:t>2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22591217"/>
                  </a:ext>
                </a:extLst>
              </a:tr>
              <a:tr h="509910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Bride 3’’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O-Ring Flange 3 inches (sealable)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BR-100647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u="none" strike="noStrike" dirty="0">
                          <a:effectLst/>
                        </a:rPr>
                        <a:t>4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18762539"/>
                  </a:ext>
                </a:extLst>
              </a:tr>
              <a:tr h="516683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Bouchon bride 7 trous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Aluminum End Cap with 7 Holes (3″ Series)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BR-100949-007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68927602"/>
                  </a:ext>
                </a:extLst>
              </a:tr>
              <a:tr h="443279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Bouchon bride 4 trous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Aluminum End Cap with 4 Holes (3″ Series)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BR-100949-004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23600376"/>
                  </a:ext>
                </a:extLst>
              </a:tr>
              <a:tr h="436758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Hublot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Dome optically clear acrylic 3’’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dirty="0"/>
                        <a:t>BR-101059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u="none" strike="noStrike" dirty="0">
                          <a:effectLst/>
                        </a:rPr>
                        <a:t>2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83007180"/>
                  </a:ext>
                </a:extLst>
              </a:tr>
              <a:tr h="436758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Bouchon bride 0 trou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Aluminum End Cap (3″ Series)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>
                          <a:effectLst/>
                        </a:rPr>
                        <a:t>BR-100949-999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u="none" strike="noStrike" dirty="0">
                          <a:effectLst/>
                        </a:rPr>
                        <a:t>1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98984413"/>
                  </a:ext>
                </a:extLst>
              </a:tr>
              <a:tr h="436758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Connecteur à sertir 4 pin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COB-3140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fr-FR" sz="2400" b="0" i="0" u="none" strike="noStrike" dirty="0">
                          <a:solidFill>
                            <a:srgbClr val="FFC000"/>
                          </a:solidFill>
                          <a:effectLst/>
                          <a:latin typeface="Calibri" panose="020F0502020204030204" pitchFamily="34" charset="0"/>
                        </a:rPr>
                        <a:t>+1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79105750"/>
                  </a:ext>
                </a:extLst>
              </a:tr>
              <a:tr h="436758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Vent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M10 Enclosure Vent and Plug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>
                          <a:effectLst/>
                        </a:rPr>
                        <a:t>BR-100783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83450702"/>
                  </a:ext>
                </a:extLst>
              </a:tr>
              <a:tr h="509910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Bouchon M10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 err="1">
                          <a:effectLst/>
                        </a:rPr>
                        <a:t>WetLink</a:t>
                      </a:r>
                      <a:r>
                        <a:rPr lang="en-US" sz="2400" u="none" strike="noStrike" dirty="0">
                          <a:effectLst/>
                        </a:rPr>
                        <a:t> Penetrator Blank (No Hole)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BR-100434-010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46261816"/>
                  </a:ext>
                </a:extLst>
              </a:tr>
              <a:tr h="436758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Capteur TP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>
                          <a:effectLst/>
                        </a:rPr>
                        <a:t>BAR30 HIGH RESOLUTION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>
                          <a:effectLst/>
                        </a:rPr>
                        <a:t>BR-100586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u="none" strike="noStrike" dirty="0">
                          <a:effectLst/>
                        </a:rPr>
                        <a:t>1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07993150"/>
                  </a:ext>
                </a:extLst>
              </a:tr>
              <a:tr h="509910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Presse étoupe 6.5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u="none" strike="noStrike" dirty="0">
                          <a:effectLst/>
                        </a:rPr>
                        <a:t>WLP-M10-6.5MM-HC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u="none" strike="noStrike" dirty="0">
                          <a:effectLst/>
                        </a:rPr>
                        <a:t>BR-100870-165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16930973"/>
                  </a:ext>
                </a:extLst>
              </a:tr>
              <a:tr h="453990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Bouchon pour connecteur mâle (partie 1)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>
                          <a:effectLst/>
                        </a:rPr>
                        <a:t>Cobalt Series Dummy Plug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>
                          <a:effectLst/>
                        </a:rPr>
                        <a:t>COB-1002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59500113"/>
                  </a:ext>
                </a:extLst>
              </a:tr>
              <a:tr h="505839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>
                          <a:effectLst/>
                        </a:rPr>
                        <a:t>Bouchon pour connecteur mâle (partie 2)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>
                          <a:effectLst/>
                        </a:rPr>
                        <a:t>Cobalt Series Locking Sleeve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>
                          <a:effectLst/>
                        </a:rPr>
                        <a:t>COB-1001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68915550"/>
                  </a:ext>
                </a:extLst>
              </a:tr>
              <a:tr h="447472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>
                          <a:effectLst/>
                        </a:rPr>
                        <a:t>Bouchon pour connecteur femelle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>
                          <a:effectLst/>
                        </a:rPr>
                        <a:t>Cobalt Series Dummy Cap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>
                          <a:effectLst/>
                        </a:rPr>
                        <a:t>COB-1003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r>
                        <a:rPr lang="fr-FR" sz="2400" b="1" i="0" u="none" strike="noStrike" dirty="0">
                          <a:solidFill>
                            <a:srgbClr val="FFC000"/>
                          </a:solidFill>
                          <a:effectLst/>
                          <a:latin typeface="Calibri" panose="020F0502020204030204" pitchFamily="34" charset="0"/>
                        </a:rPr>
                        <a:t>+3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01095718"/>
                  </a:ext>
                </a:extLst>
              </a:tr>
              <a:tr h="509910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Connecteur mâle 3 pin 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Cobalt 3 pin Bulkhead Connector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>
                          <a:effectLst/>
                        </a:rPr>
                        <a:t>COB-1130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u="none" strike="noStrike" dirty="0">
                          <a:effectLst/>
                        </a:rPr>
                        <a:t>2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80404247"/>
                  </a:ext>
                </a:extLst>
              </a:tr>
              <a:tr h="509910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Connecteur mâle 4 pin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Cobalt 4-pin </a:t>
                      </a:r>
                      <a:r>
                        <a:rPr lang="fr-FR" sz="2400" u="none" strike="noStrike" dirty="0" err="1">
                          <a:effectLst/>
                        </a:rPr>
                        <a:t>Bulkhead</a:t>
                      </a:r>
                      <a:r>
                        <a:rPr lang="fr-FR" sz="2400" u="none" strike="noStrike" dirty="0">
                          <a:effectLst/>
                        </a:rPr>
                        <a:t> </a:t>
                      </a:r>
                      <a:r>
                        <a:rPr lang="fr-FR" sz="2400" u="none" strike="noStrike" dirty="0" err="1">
                          <a:effectLst/>
                        </a:rPr>
                        <a:t>Connector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COB-1140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u="none" strike="noStrike" dirty="0">
                          <a:effectLst/>
                        </a:rPr>
                        <a:t>3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95739641"/>
                  </a:ext>
                </a:extLst>
              </a:tr>
              <a:tr h="509910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Connecteur mâle 8 pin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u="none" strike="noStrike" dirty="0">
                          <a:effectLst/>
                        </a:rPr>
                        <a:t>Cobalt 8-pin </a:t>
                      </a:r>
                      <a:r>
                        <a:rPr lang="fr-FR" sz="2400" u="none" strike="noStrike" dirty="0" err="1">
                          <a:effectLst/>
                        </a:rPr>
                        <a:t>Bulkhead</a:t>
                      </a:r>
                      <a:r>
                        <a:rPr lang="fr-FR" sz="2400" u="none" strike="noStrike" dirty="0">
                          <a:effectLst/>
                        </a:rPr>
                        <a:t> </a:t>
                      </a:r>
                      <a:r>
                        <a:rPr lang="fr-FR" sz="2400" u="none" strike="noStrike" dirty="0" err="1">
                          <a:effectLst/>
                        </a:rPr>
                        <a:t>Connector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COB-1180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85149067"/>
                  </a:ext>
                </a:extLst>
              </a:tr>
              <a:tr h="493623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Connecteur femme + câble fils nus 8 pin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u="none" strike="noStrike" dirty="0">
                          <a:effectLst/>
                        </a:rPr>
                        <a:t>Single ended Cable 8 pin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u="none" strike="noStrike" dirty="0">
                          <a:effectLst/>
                        </a:rPr>
                        <a:t>COB-1281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b="1" i="0" u="none" strike="noStrike" dirty="0">
                          <a:solidFill>
                            <a:srgbClr val="FFC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70384958"/>
                  </a:ext>
                </a:extLst>
              </a:tr>
              <a:tr h="408562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>
                          <a:effectLst/>
                        </a:rPr>
                        <a:t>Connecteur femelle + câble fils nus 3 pin 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Single ended Cable 3 pin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COB-1231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fr-FR" sz="2400" b="1" i="0" u="none" strike="noStrike" dirty="0">
                          <a:solidFill>
                            <a:srgbClr val="FFC000"/>
                          </a:solidFill>
                          <a:effectLst/>
                          <a:latin typeface="Calibri" panose="020F0502020204030204" pitchFamily="34" charset="0"/>
                        </a:rPr>
                        <a:t>+1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4241395"/>
                  </a:ext>
                </a:extLst>
              </a:tr>
              <a:tr h="512610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Connecteur femelle </a:t>
                      </a:r>
                      <a:r>
                        <a:rPr lang="fr-FR" sz="2400" u="none" strike="noStrike" dirty="0" err="1">
                          <a:effectLst/>
                        </a:rPr>
                        <a:t>femelle</a:t>
                      </a:r>
                      <a:r>
                        <a:rPr lang="fr-FR" sz="2400" u="none" strike="noStrike" dirty="0">
                          <a:effectLst/>
                        </a:rPr>
                        <a:t> 4 pin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Double ended Cable 4 pin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COB-1341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u="none" strike="noStrike" dirty="0">
                          <a:effectLst/>
                        </a:rPr>
                        <a:t>1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6743820"/>
                  </a:ext>
                </a:extLst>
              </a:tr>
              <a:tr h="389106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Connecteur femelle 4 pin à sertir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fr-FR" sz="2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Cobalt </a:t>
                      </a:r>
                      <a:r>
                        <a:rPr lang="fr-FR" sz="24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Series</a:t>
                      </a:r>
                      <a:r>
                        <a:rPr lang="fr-FR" sz="2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Cable </a:t>
                      </a:r>
                      <a:r>
                        <a:rPr lang="fr-FR" sz="24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Termination</a:t>
                      </a:r>
                      <a:r>
                        <a:rPr lang="fr-FR" sz="2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Kit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COB-3140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1+</a:t>
                      </a:r>
                      <a:r>
                        <a:rPr lang="fr-FR" sz="2400" b="1" i="0" u="none" strike="noStrike" dirty="0">
                          <a:solidFill>
                            <a:srgbClr val="FFC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38020645"/>
                  </a:ext>
                </a:extLst>
              </a:tr>
              <a:tr h="389106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Pompe à vide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Vacuum Pump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BR-100297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b="1" i="0" u="none" strike="noStrike" dirty="0">
                          <a:solidFill>
                            <a:srgbClr val="0092D2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16546115"/>
                  </a:ext>
                </a:extLst>
              </a:tr>
              <a:tr h="389106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Clé pour passe paroi 14 mm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WetLink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Penetrator Plug Wrench - 14 mm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BR-100369-014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b="1" i="0" u="none" strike="noStrike" dirty="0">
                          <a:solidFill>
                            <a:srgbClr val="0092D2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83283835"/>
                  </a:ext>
                </a:extLst>
              </a:tr>
              <a:tr h="389106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Bloc d’assemblage passe paroi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WetLink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Penetrator Assembly Block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BR-100686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b="1" i="0" u="none" strike="noStrike" dirty="0">
                          <a:solidFill>
                            <a:srgbClr val="0092D2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73939627"/>
                  </a:ext>
                </a:extLst>
              </a:tr>
              <a:tr h="389106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Outil pour enlever les joints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O-ring Pick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BR-100574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b="1" i="0" u="none" strike="noStrike" dirty="0">
                          <a:solidFill>
                            <a:srgbClr val="0092D2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04745373"/>
                  </a:ext>
                </a:extLst>
              </a:tr>
              <a:tr h="389106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Outil de sertissage 4 pin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Cobalt Series Cable Termination Tool 4 pin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COB-3240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b="1" i="0" u="none" strike="noStrike" dirty="0">
                          <a:solidFill>
                            <a:srgbClr val="0092D2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7416100"/>
                  </a:ext>
                </a:extLst>
              </a:tr>
            </a:tbl>
          </a:graphicData>
        </a:graphic>
      </p:graphicFrame>
      <p:pic>
        <p:nvPicPr>
          <p:cNvPr id="197" name="Image 196">
            <a:extLst>
              <a:ext uri="{FF2B5EF4-FFF2-40B4-BE49-F238E27FC236}">
                <a16:creationId xmlns:a16="http://schemas.microsoft.com/office/drawing/2014/main" id="{815E33E8-CAB3-4ECF-8739-82CA0C66F4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666" b="25718"/>
          <a:stretch/>
        </p:blipFill>
        <p:spPr>
          <a:xfrm flipH="1">
            <a:off x="6355848" y="18366737"/>
            <a:ext cx="2078514" cy="2134526"/>
          </a:xfrm>
          <a:prstGeom prst="rect">
            <a:avLst/>
          </a:prstGeom>
        </p:spPr>
      </p:pic>
      <p:sp>
        <p:nvSpPr>
          <p:cNvPr id="198" name="ZoneTexte 197">
            <a:extLst>
              <a:ext uri="{FF2B5EF4-FFF2-40B4-BE49-F238E27FC236}">
                <a16:creationId xmlns:a16="http://schemas.microsoft.com/office/drawing/2014/main" id="{C4A3C763-A727-444C-96C2-8A2C228F3A67}"/>
              </a:ext>
            </a:extLst>
          </p:cNvPr>
          <p:cNvSpPr txBox="1"/>
          <p:nvPr/>
        </p:nvSpPr>
        <p:spPr>
          <a:xfrm>
            <a:off x="5737631" y="19216226"/>
            <a:ext cx="12836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Shunt</a:t>
            </a:r>
          </a:p>
          <a:p>
            <a:r>
              <a:rPr lang="fr-FR" sz="2000" dirty="0"/>
              <a:t>COB-1140 </a:t>
            </a:r>
          </a:p>
        </p:txBody>
      </p:sp>
      <p:grpSp>
        <p:nvGrpSpPr>
          <p:cNvPr id="205" name="Groupe 204">
            <a:extLst>
              <a:ext uri="{FF2B5EF4-FFF2-40B4-BE49-F238E27FC236}">
                <a16:creationId xmlns:a16="http://schemas.microsoft.com/office/drawing/2014/main" id="{0D7B5113-81C6-41C0-9B6A-B49AA83986AB}"/>
              </a:ext>
            </a:extLst>
          </p:cNvPr>
          <p:cNvGrpSpPr/>
          <p:nvPr/>
        </p:nvGrpSpPr>
        <p:grpSpPr>
          <a:xfrm>
            <a:off x="360756" y="21502255"/>
            <a:ext cx="4572449" cy="5759568"/>
            <a:chOff x="23375478" y="14816100"/>
            <a:chExt cx="4572449" cy="5759568"/>
          </a:xfrm>
        </p:grpSpPr>
        <p:grpSp>
          <p:nvGrpSpPr>
            <p:cNvPr id="206" name="Groupe 205">
              <a:extLst>
                <a:ext uri="{FF2B5EF4-FFF2-40B4-BE49-F238E27FC236}">
                  <a16:creationId xmlns:a16="http://schemas.microsoft.com/office/drawing/2014/main" id="{894F1EE8-C9F9-4653-818C-80B58E54EEC0}"/>
                </a:ext>
              </a:extLst>
            </p:cNvPr>
            <p:cNvGrpSpPr/>
            <p:nvPr/>
          </p:nvGrpSpPr>
          <p:grpSpPr>
            <a:xfrm>
              <a:off x="23375478" y="14816100"/>
              <a:ext cx="4412949" cy="4017045"/>
              <a:chOff x="23375478" y="14816100"/>
              <a:chExt cx="4412949" cy="4017045"/>
            </a:xfrm>
          </p:grpSpPr>
          <p:sp>
            <p:nvSpPr>
              <p:cNvPr id="208" name="ZoneTexte 207">
                <a:extLst>
                  <a:ext uri="{FF2B5EF4-FFF2-40B4-BE49-F238E27FC236}">
                    <a16:creationId xmlns:a16="http://schemas.microsoft.com/office/drawing/2014/main" id="{538AC547-BFDE-4B4D-9379-CA1C5FE15ADE}"/>
                  </a:ext>
                </a:extLst>
              </p:cNvPr>
              <p:cNvSpPr txBox="1"/>
              <p:nvPr/>
            </p:nvSpPr>
            <p:spPr>
              <a:xfrm>
                <a:off x="23846837" y="17453566"/>
                <a:ext cx="224664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COB-1281</a:t>
                </a:r>
              </a:p>
              <a:p>
                <a:r>
                  <a:rPr lang="fr-FR" sz="2000" dirty="0"/>
                  <a:t>8 pin</a:t>
                </a:r>
              </a:p>
              <a:p>
                <a:r>
                  <a:rPr lang="fr-FR" sz="2000" dirty="0"/>
                  <a:t>1 m de longueur</a:t>
                </a:r>
              </a:p>
            </p:txBody>
          </p:sp>
          <p:sp>
            <p:nvSpPr>
              <p:cNvPr id="209" name="Rectangle : coins arrondis 208">
                <a:extLst>
                  <a:ext uri="{FF2B5EF4-FFF2-40B4-BE49-F238E27FC236}">
                    <a16:creationId xmlns:a16="http://schemas.microsoft.com/office/drawing/2014/main" id="{FBBBC196-D2D7-421C-AF7F-618784AF9802}"/>
                  </a:ext>
                </a:extLst>
              </p:cNvPr>
              <p:cNvSpPr/>
              <p:nvPr/>
            </p:nvSpPr>
            <p:spPr>
              <a:xfrm>
                <a:off x="23375478" y="14816100"/>
                <a:ext cx="4412949" cy="4017045"/>
              </a:xfrm>
              <a:prstGeom prst="round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07" name="ZoneTexte 206">
              <a:extLst>
                <a:ext uri="{FF2B5EF4-FFF2-40B4-BE49-F238E27FC236}">
                  <a16:creationId xmlns:a16="http://schemas.microsoft.com/office/drawing/2014/main" id="{AFE89059-8CE3-4647-AC1B-8308C6EBF644}"/>
                </a:ext>
              </a:extLst>
            </p:cNvPr>
            <p:cNvSpPr txBox="1"/>
            <p:nvPr/>
          </p:nvSpPr>
          <p:spPr>
            <a:xfrm>
              <a:off x="23724181" y="19006008"/>
              <a:ext cx="422374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Cable </a:t>
              </a:r>
              <a:r>
                <a:rPr lang="fr-FR" sz="3200" dirty="0" err="1"/>
                <a:t>ethernet</a:t>
              </a:r>
              <a:r>
                <a:rPr lang="fr-FR" sz="3200" dirty="0"/>
                <a:t>, récup données</a:t>
              </a:r>
            </a:p>
            <a:p>
              <a:r>
                <a:rPr lang="fr-FR" sz="3200" dirty="0"/>
                <a:t>1/flotte de KOSMOS</a:t>
              </a:r>
            </a:p>
          </p:txBody>
        </p:sp>
      </p:grpSp>
      <p:pic>
        <p:nvPicPr>
          <p:cNvPr id="211" name="Image 210">
            <a:extLst>
              <a:ext uri="{FF2B5EF4-FFF2-40B4-BE49-F238E27FC236}">
                <a16:creationId xmlns:a16="http://schemas.microsoft.com/office/drawing/2014/main" id="{4F45FF07-FA9F-42E5-B191-73BA2A933462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7784" y="21715779"/>
            <a:ext cx="3352115" cy="2388774"/>
          </a:xfrm>
          <a:prstGeom prst="rect">
            <a:avLst/>
          </a:prstGeom>
        </p:spPr>
      </p:pic>
      <p:grpSp>
        <p:nvGrpSpPr>
          <p:cNvPr id="217" name="Groupe 216">
            <a:extLst>
              <a:ext uri="{FF2B5EF4-FFF2-40B4-BE49-F238E27FC236}">
                <a16:creationId xmlns:a16="http://schemas.microsoft.com/office/drawing/2014/main" id="{CC321E87-C730-4506-B916-E7E6710CEEF0}"/>
              </a:ext>
            </a:extLst>
          </p:cNvPr>
          <p:cNvGrpSpPr/>
          <p:nvPr/>
        </p:nvGrpSpPr>
        <p:grpSpPr>
          <a:xfrm>
            <a:off x="3309492" y="23007740"/>
            <a:ext cx="1481736" cy="1909289"/>
            <a:chOff x="22012543" y="20406217"/>
            <a:chExt cx="1481736" cy="1909289"/>
          </a:xfrm>
        </p:grpSpPr>
        <p:pic>
          <p:nvPicPr>
            <p:cNvPr id="218" name="Image 217">
              <a:extLst>
                <a:ext uri="{FF2B5EF4-FFF2-40B4-BE49-F238E27FC236}">
                  <a16:creationId xmlns:a16="http://schemas.microsoft.com/office/drawing/2014/main" id="{3744E249-E9D2-413C-B696-8284CE3C92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9838"/>
            <a:stretch/>
          </p:blipFill>
          <p:spPr>
            <a:xfrm>
              <a:off x="22200656" y="21228344"/>
              <a:ext cx="1293623" cy="1087162"/>
            </a:xfrm>
            <a:prstGeom prst="rect">
              <a:avLst/>
            </a:prstGeom>
          </p:spPr>
        </p:pic>
        <p:sp>
          <p:nvSpPr>
            <p:cNvPr id="222" name="ZoneTexte 221">
              <a:extLst>
                <a:ext uri="{FF2B5EF4-FFF2-40B4-BE49-F238E27FC236}">
                  <a16:creationId xmlns:a16="http://schemas.microsoft.com/office/drawing/2014/main" id="{359743A4-5CC6-41CA-B539-F3FAC331BB68}"/>
                </a:ext>
              </a:extLst>
            </p:cNvPr>
            <p:cNvSpPr txBox="1"/>
            <p:nvPr/>
          </p:nvSpPr>
          <p:spPr>
            <a:xfrm>
              <a:off x="22012543" y="20406217"/>
              <a:ext cx="14494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 err="1"/>
                <a:t>Dummy</a:t>
              </a:r>
              <a:r>
                <a:rPr lang="fr-FR" sz="2000" dirty="0"/>
                <a:t> Cap</a:t>
              </a:r>
            </a:p>
            <a:p>
              <a:r>
                <a:rPr lang="fr-FR" sz="2000" dirty="0"/>
                <a:t>COB-1003</a:t>
              </a:r>
            </a:p>
          </p:txBody>
        </p:sp>
      </p:grpSp>
      <p:grpSp>
        <p:nvGrpSpPr>
          <p:cNvPr id="228" name="Groupe 227">
            <a:extLst>
              <a:ext uri="{FF2B5EF4-FFF2-40B4-BE49-F238E27FC236}">
                <a16:creationId xmlns:a16="http://schemas.microsoft.com/office/drawing/2014/main" id="{DBE90B08-8392-4338-BBE0-86FBE9DD895F}"/>
              </a:ext>
            </a:extLst>
          </p:cNvPr>
          <p:cNvGrpSpPr/>
          <p:nvPr/>
        </p:nvGrpSpPr>
        <p:grpSpPr>
          <a:xfrm>
            <a:off x="10629697" y="21603220"/>
            <a:ext cx="4412949" cy="5728971"/>
            <a:chOff x="12231553" y="23945348"/>
            <a:chExt cx="4412949" cy="5728971"/>
          </a:xfrm>
        </p:grpSpPr>
        <p:grpSp>
          <p:nvGrpSpPr>
            <p:cNvPr id="230" name="Groupe 229">
              <a:extLst>
                <a:ext uri="{FF2B5EF4-FFF2-40B4-BE49-F238E27FC236}">
                  <a16:creationId xmlns:a16="http://schemas.microsoft.com/office/drawing/2014/main" id="{50D035BF-4A37-4BB5-93EE-32FB9B899617}"/>
                </a:ext>
              </a:extLst>
            </p:cNvPr>
            <p:cNvGrpSpPr/>
            <p:nvPr/>
          </p:nvGrpSpPr>
          <p:grpSpPr>
            <a:xfrm>
              <a:off x="12231553" y="23945348"/>
              <a:ext cx="4412949" cy="5728971"/>
              <a:chOff x="23375478" y="14816100"/>
              <a:chExt cx="4412949" cy="5728971"/>
            </a:xfrm>
          </p:grpSpPr>
          <p:sp>
            <p:nvSpPr>
              <p:cNvPr id="240" name="Rectangle : coins arrondis 239">
                <a:extLst>
                  <a:ext uri="{FF2B5EF4-FFF2-40B4-BE49-F238E27FC236}">
                    <a16:creationId xmlns:a16="http://schemas.microsoft.com/office/drawing/2014/main" id="{A1A99D8A-60FF-4EEE-BC08-CFFA1A22382D}"/>
                  </a:ext>
                </a:extLst>
              </p:cNvPr>
              <p:cNvSpPr/>
              <p:nvPr/>
            </p:nvSpPr>
            <p:spPr>
              <a:xfrm>
                <a:off x="23375478" y="14816100"/>
                <a:ext cx="4412949" cy="396596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8" name="ZoneTexte 237">
                <a:extLst>
                  <a:ext uri="{FF2B5EF4-FFF2-40B4-BE49-F238E27FC236}">
                    <a16:creationId xmlns:a16="http://schemas.microsoft.com/office/drawing/2014/main" id="{43CC9962-5105-482B-9360-612B5865026D}"/>
                  </a:ext>
                </a:extLst>
              </p:cNvPr>
              <p:cNvSpPr txBox="1"/>
              <p:nvPr/>
            </p:nvSpPr>
            <p:spPr>
              <a:xfrm>
                <a:off x="23548637" y="18975411"/>
                <a:ext cx="3975576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3200" dirty="0"/>
                  <a:t>Cable échange donnée</a:t>
                </a:r>
              </a:p>
              <a:p>
                <a:pPr algn="ctr"/>
                <a:r>
                  <a:rPr lang="fr-FR" sz="3200" dirty="0"/>
                  <a:t>Caisson principal &lt;-&gt;</a:t>
                </a:r>
              </a:p>
              <a:p>
                <a:pPr algn="ctr"/>
                <a:r>
                  <a:rPr lang="fr-FR" sz="3200" dirty="0"/>
                  <a:t>Moteur</a:t>
                </a:r>
              </a:p>
            </p:txBody>
          </p:sp>
        </p:grpSp>
        <p:grpSp>
          <p:nvGrpSpPr>
            <p:cNvPr id="231" name="Groupe 230">
              <a:extLst>
                <a:ext uri="{FF2B5EF4-FFF2-40B4-BE49-F238E27FC236}">
                  <a16:creationId xmlns:a16="http://schemas.microsoft.com/office/drawing/2014/main" id="{E31D35F3-B227-4D97-84B4-CB23EC1B2AF1}"/>
                </a:ext>
              </a:extLst>
            </p:cNvPr>
            <p:cNvGrpSpPr/>
            <p:nvPr/>
          </p:nvGrpSpPr>
          <p:grpSpPr>
            <a:xfrm>
              <a:off x="12438557" y="26189223"/>
              <a:ext cx="4000982" cy="1575835"/>
              <a:chOff x="21292176" y="19470874"/>
              <a:chExt cx="4000982" cy="1575835"/>
            </a:xfrm>
          </p:grpSpPr>
          <p:pic>
            <p:nvPicPr>
              <p:cNvPr id="235" name="Image 234">
                <a:extLst>
                  <a:ext uri="{FF2B5EF4-FFF2-40B4-BE49-F238E27FC236}">
                    <a16:creationId xmlns:a16="http://schemas.microsoft.com/office/drawing/2014/main" id="{29F71AA2-1963-41C2-9909-672FD3B194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9838"/>
              <a:stretch/>
            </p:blipFill>
            <p:spPr>
              <a:xfrm>
                <a:off x="23418059" y="19470874"/>
                <a:ext cx="1875099" cy="1575835"/>
              </a:xfrm>
              <a:prstGeom prst="rect">
                <a:avLst/>
              </a:prstGeom>
            </p:spPr>
          </p:pic>
          <p:sp>
            <p:nvSpPr>
              <p:cNvPr id="236" name="ZoneTexte 235">
                <a:extLst>
                  <a:ext uri="{FF2B5EF4-FFF2-40B4-BE49-F238E27FC236}">
                    <a16:creationId xmlns:a16="http://schemas.microsoft.com/office/drawing/2014/main" id="{13553EE1-C900-452E-9ABB-558598258918}"/>
                  </a:ext>
                </a:extLst>
              </p:cNvPr>
              <p:cNvSpPr txBox="1"/>
              <p:nvPr/>
            </p:nvSpPr>
            <p:spPr>
              <a:xfrm>
                <a:off x="21292176" y="19966803"/>
                <a:ext cx="144949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err="1"/>
                  <a:t>Dummy</a:t>
                </a:r>
                <a:r>
                  <a:rPr lang="fr-FR" sz="2000" dirty="0"/>
                  <a:t> Cap</a:t>
                </a:r>
              </a:p>
              <a:p>
                <a:r>
                  <a:rPr lang="fr-FR" sz="2000" dirty="0"/>
                  <a:t>COB-1003</a:t>
                </a:r>
              </a:p>
            </p:txBody>
          </p:sp>
        </p:grpSp>
        <p:sp>
          <p:nvSpPr>
            <p:cNvPr id="232" name="ZoneTexte 231">
              <a:extLst>
                <a:ext uri="{FF2B5EF4-FFF2-40B4-BE49-F238E27FC236}">
                  <a16:creationId xmlns:a16="http://schemas.microsoft.com/office/drawing/2014/main" id="{A8E0DACA-2E83-496F-B87B-98DC1A3FF6CB}"/>
                </a:ext>
              </a:extLst>
            </p:cNvPr>
            <p:cNvSpPr txBox="1"/>
            <p:nvPr/>
          </p:nvSpPr>
          <p:spPr>
            <a:xfrm>
              <a:off x="13869420" y="26615112"/>
              <a:ext cx="71365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400" dirty="0"/>
                <a:t>x2</a:t>
              </a:r>
            </a:p>
          </p:txBody>
        </p:sp>
      </p:grpSp>
      <p:pic>
        <p:nvPicPr>
          <p:cNvPr id="242" name="Image 241">
            <a:extLst>
              <a:ext uri="{FF2B5EF4-FFF2-40B4-BE49-F238E27FC236}">
                <a16:creationId xmlns:a16="http://schemas.microsoft.com/office/drawing/2014/main" id="{5C8C56F1-132C-4F98-98CF-D86E8C9ECC9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833" t="31201" r="17271" b="27332"/>
          <a:stretch/>
        </p:blipFill>
        <p:spPr>
          <a:xfrm>
            <a:off x="17400167" y="18751844"/>
            <a:ext cx="2749826" cy="1757060"/>
          </a:xfrm>
          <a:prstGeom prst="rect">
            <a:avLst/>
          </a:prstGeom>
        </p:spPr>
      </p:pic>
      <p:sp>
        <p:nvSpPr>
          <p:cNvPr id="243" name="ZoneTexte 242">
            <a:extLst>
              <a:ext uri="{FF2B5EF4-FFF2-40B4-BE49-F238E27FC236}">
                <a16:creationId xmlns:a16="http://schemas.microsoft.com/office/drawing/2014/main" id="{5AB04E2D-8466-4CD5-9100-673198C0A512}"/>
              </a:ext>
            </a:extLst>
          </p:cNvPr>
          <p:cNvSpPr txBox="1"/>
          <p:nvPr/>
        </p:nvSpPr>
        <p:spPr>
          <a:xfrm>
            <a:off x="17054767" y="18827808"/>
            <a:ext cx="2078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Vent</a:t>
            </a:r>
          </a:p>
          <a:p>
            <a:r>
              <a:rPr lang="fr-FR" sz="2000" dirty="0"/>
              <a:t>BR-100783</a:t>
            </a:r>
          </a:p>
        </p:txBody>
      </p:sp>
      <p:pic>
        <p:nvPicPr>
          <p:cNvPr id="144" name="Image 143">
            <a:extLst>
              <a:ext uri="{FF2B5EF4-FFF2-40B4-BE49-F238E27FC236}">
                <a16:creationId xmlns:a16="http://schemas.microsoft.com/office/drawing/2014/main" id="{8A99CCED-57DA-4574-A9F5-3D416CB5FD98}"/>
              </a:ext>
            </a:extLst>
          </p:cNvPr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1304754" y="2507422"/>
            <a:ext cx="5257811" cy="2505106"/>
          </a:xfrm>
          <a:prstGeom prst="rect">
            <a:avLst/>
          </a:prstGeom>
        </p:spPr>
      </p:pic>
      <p:sp>
        <p:nvSpPr>
          <p:cNvPr id="145" name="ZoneTexte 144">
            <a:extLst>
              <a:ext uri="{FF2B5EF4-FFF2-40B4-BE49-F238E27FC236}">
                <a16:creationId xmlns:a16="http://schemas.microsoft.com/office/drawing/2014/main" id="{EFE3D15A-34A4-4C5B-AAC6-D9E357FD4A74}"/>
              </a:ext>
            </a:extLst>
          </p:cNvPr>
          <p:cNvSpPr txBox="1"/>
          <p:nvPr/>
        </p:nvSpPr>
        <p:spPr>
          <a:xfrm>
            <a:off x="1474698" y="593937"/>
            <a:ext cx="23133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Dome</a:t>
            </a:r>
            <a:r>
              <a:rPr lang="fr-FR" sz="2000" dirty="0"/>
              <a:t> </a:t>
            </a:r>
            <a:r>
              <a:rPr lang="fr-FR" sz="2000" dirty="0" err="1"/>
              <a:t>optically</a:t>
            </a:r>
            <a:r>
              <a:rPr lang="fr-FR" sz="2000" dirty="0"/>
              <a:t> </a:t>
            </a:r>
            <a:r>
              <a:rPr lang="fr-FR" sz="2000" dirty="0" err="1"/>
              <a:t>clear</a:t>
            </a:r>
            <a:endParaRPr lang="fr-FR" sz="2000" dirty="0"/>
          </a:p>
          <a:p>
            <a:r>
              <a:rPr lang="fr-FR" sz="2000" dirty="0"/>
              <a:t>3’’</a:t>
            </a:r>
          </a:p>
          <a:p>
            <a:r>
              <a:rPr lang="fr-FR" sz="2000" dirty="0"/>
              <a:t>BR-101059</a:t>
            </a:r>
          </a:p>
        </p:txBody>
      </p:sp>
      <p:grpSp>
        <p:nvGrpSpPr>
          <p:cNvPr id="149" name="Groupe 148">
            <a:extLst>
              <a:ext uri="{FF2B5EF4-FFF2-40B4-BE49-F238E27FC236}">
                <a16:creationId xmlns:a16="http://schemas.microsoft.com/office/drawing/2014/main" id="{68EC94B1-7A1D-4DA9-906C-E824639B2376}"/>
              </a:ext>
            </a:extLst>
          </p:cNvPr>
          <p:cNvGrpSpPr/>
          <p:nvPr/>
        </p:nvGrpSpPr>
        <p:grpSpPr>
          <a:xfrm>
            <a:off x="11151918" y="21711910"/>
            <a:ext cx="3068464" cy="2479629"/>
            <a:chOff x="18529588" y="13996177"/>
            <a:chExt cx="3068464" cy="2479629"/>
          </a:xfrm>
        </p:grpSpPr>
        <p:pic>
          <p:nvPicPr>
            <p:cNvPr id="150" name="Image 149">
              <a:extLst>
                <a:ext uri="{FF2B5EF4-FFF2-40B4-BE49-F238E27FC236}">
                  <a16:creationId xmlns:a16="http://schemas.microsoft.com/office/drawing/2014/main" id="{37CFA9D8-7047-4BF1-BC94-203A92F9DA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088" t="27049" r="4807" b="20926"/>
            <a:stretch/>
          </p:blipFill>
          <p:spPr>
            <a:xfrm>
              <a:off x="18529588" y="13996177"/>
              <a:ext cx="3068464" cy="1811909"/>
            </a:xfrm>
            <a:prstGeom prst="rect">
              <a:avLst/>
            </a:prstGeom>
          </p:spPr>
        </p:pic>
        <p:sp>
          <p:nvSpPr>
            <p:cNvPr id="151" name="ZoneTexte 150">
              <a:extLst>
                <a:ext uri="{FF2B5EF4-FFF2-40B4-BE49-F238E27FC236}">
                  <a16:creationId xmlns:a16="http://schemas.microsoft.com/office/drawing/2014/main" id="{DDBF8432-C23C-46C9-8677-3951F305A7B8}"/>
                </a:ext>
              </a:extLst>
            </p:cNvPr>
            <p:cNvSpPr txBox="1"/>
            <p:nvPr/>
          </p:nvSpPr>
          <p:spPr>
            <a:xfrm>
              <a:off x="18834820" y="15460143"/>
              <a:ext cx="224664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/>
                <a:t>COB-1341</a:t>
              </a:r>
            </a:p>
            <a:p>
              <a:r>
                <a:rPr lang="fr-FR" sz="2000" dirty="0"/>
                <a:t>4 pin</a:t>
              </a:r>
            </a:p>
            <a:p>
              <a:r>
                <a:rPr lang="fr-FR" sz="2000" dirty="0"/>
                <a:t>1 m de longueur</a:t>
              </a:r>
            </a:p>
          </p:txBody>
        </p:sp>
      </p:grpSp>
      <p:sp>
        <p:nvSpPr>
          <p:cNvPr id="184" name="ZoneTexte 183">
            <a:extLst>
              <a:ext uri="{FF2B5EF4-FFF2-40B4-BE49-F238E27FC236}">
                <a16:creationId xmlns:a16="http://schemas.microsoft.com/office/drawing/2014/main" id="{34F67291-AD60-4F6A-8027-552E35FDB130}"/>
              </a:ext>
            </a:extLst>
          </p:cNvPr>
          <p:cNvSpPr txBox="1"/>
          <p:nvPr/>
        </p:nvSpPr>
        <p:spPr>
          <a:xfrm>
            <a:off x="15544754" y="29791507"/>
            <a:ext cx="59457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400" dirty="0"/>
              <a:t>En noir : éléments nécessaires par système KOSMOS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400" dirty="0">
                <a:solidFill>
                  <a:srgbClr val="FFC000"/>
                </a:solidFill>
              </a:rPr>
              <a:t>En orange </a:t>
            </a:r>
            <a:r>
              <a:rPr lang="fr-FR" sz="4400" dirty="0"/>
              <a:t>: éléments nécessaires par flotte de KOSMOS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400" dirty="0">
                <a:solidFill>
                  <a:srgbClr val="0092D2"/>
                </a:solidFill>
              </a:rPr>
              <a:t>En bleu </a:t>
            </a:r>
            <a:r>
              <a:rPr lang="fr-FR" sz="4400" dirty="0"/>
              <a:t>: outils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68A5EB9A-41EE-4507-AFFB-03309DDD7F84}"/>
              </a:ext>
            </a:extLst>
          </p:cNvPr>
          <p:cNvGrpSpPr/>
          <p:nvPr/>
        </p:nvGrpSpPr>
        <p:grpSpPr>
          <a:xfrm>
            <a:off x="21255705" y="31058204"/>
            <a:ext cx="8642041" cy="10760355"/>
            <a:chOff x="21255705" y="31058204"/>
            <a:chExt cx="8642041" cy="10760355"/>
          </a:xfrm>
        </p:grpSpPr>
        <p:grpSp>
          <p:nvGrpSpPr>
            <p:cNvPr id="152" name="Groupe 151">
              <a:extLst>
                <a:ext uri="{FF2B5EF4-FFF2-40B4-BE49-F238E27FC236}">
                  <a16:creationId xmlns:a16="http://schemas.microsoft.com/office/drawing/2014/main" id="{FC21F6AD-650E-4995-9DEF-429EEA5E47F2}"/>
                </a:ext>
              </a:extLst>
            </p:cNvPr>
            <p:cNvGrpSpPr/>
            <p:nvPr/>
          </p:nvGrpSpPr>
          <p:grpSpPr>
            <a:xfrm>
              <a:off x="21255705" y="31058204"/>
              <a:ext cx="8642041" cy="10760355"/>
              <a:chOff x="21255705" y="31058204"/>
              <a:chExt cx="8642041" cy="10760355"/>
            </a:xfrm>
          </p:grpSpPr>
          <p:grpSp>
            <p:nvGrpSpPr>
              <p:cNvPr id="155" name="Groupe 154">
                <a:extLst>
                  <a:ext uri="{FF2B5EF4-FFF2-40B4-BE49-F238E27FC236}">
                    <a16:creationId xmlns:a16="http://schemas.microsoft.com/office/drawing/2014/main" id="{B35BDFE3-0654-4BA9-82A9-BC87C4E8684F}"/>
                  </a:ext>
                </a:extLst>
              </p:cNvPr>
              <p:cNvGrpSpPr/>
              <p:nvPr/>
            </p:nvGrpSpPr>
            <p:grpSpPr>
              <a:xfrm>
                <a:off x="21255705" y="31058204"/>
                <a:ext cx="8642041" cy="10760355"/>
                <a:chOff x="21746176" y="32486353"/>
                <a:chExt cx="8642041" cy="10760355"/>
              </a:xfrm>
            </p:grpSpPr>
            <p:grpSp>
              <p:nvGrpSpPr>
                <p:cNvPr id="170" name="Groupe 169">
                  <a:extLst>
                    <a:ext uri="{FF2B5EF4-FFF2-40B4-BE49-F238E27FC236}">
                      <a16:creationId xmlns:a16="http://schemas.microsoft.com/office/drawing/2014/main" id="{36A647C0-B948-4038-AA32-20CD7E5DC206}"/>
                    </a:ext>
                  </a:extLst>
                </p:cNvPr>
                <p:cNvGrpSpPr/>
                <p:nvPr/>
              </p:nvGrpSpPr>
              <p:grpSpPr>
                <a:xfrm>
                  <a:off x="21923352" y="34004088"/>
                  <a:ext cx="4312017" cy="4880581"/>
                  <a:chOff x="1663617" y="5985395"/>
                  <a:chExt cx="4312017" cy="4880581"/>
                </a:xfrm>
              </p:grpSpPr>
              <p:pic>
                <p:nvPicPr>
                  <p:cNvPr id="186" name="Image 185">
                    <a:extLst>
                      <a:ext uri="{FF2B5EF4-FFF2-40B4-BE49-F238E27FC236}">
                        <a16:creationId xmlns:a16="http://schemas.microsoft.com/office/drawing/2014/main" id="{E0FF4762-073B-4268-A77E-77F8F4C578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3"/>
                  <a:srcRect l="4719" t="23558" r="5562" b="19578"/>
                  <a:stretch/>
                </p:blipFill>
                <p:spPr>
                  <a:xfrm>
                    <a:off x="2721986" y="6782978"/>
                    <a:ext cx="3253648" cy="2674706"/>
                  </a:xfrm>
                  <a:prstGeom prst="rect">
                    <a:avLst/>
                  </a:prstGeom>
                </p:spPr>
              </p:pic>
              <p:pic>
                <p:nvPicPr>
                  <p:cNvPr id="187" name="Image 186">
                    <a:extLst>
                      <a:ext uri="{FF2B5EF4-FFF2-40B4-BE49-F238E27FC236}">
                        <a16:creationId xmlns:a16="http://schemas.microsoft.com/office/drawing/2014/main" id="{DBD85EF9-DB42-470D-85ED-105414AC31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4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 l="9349" t="32709" r="9435" b="27515"/>
                  <a:stretch/>
                </p:blipFill>
                <p:spPr>
                  <a:xfrm>
                    <a:off x="1663617" y="8995046"/>
                    <a:ext cx="2945298" cy="1870930"/>
                  </a:xfrm>
                  <a:prstGeom prst="rect">
                    <a:avLst/>
                  </a:prstGeom>
                </p:spPr>
              </p:pic>
              <p:sp>
                <p:nvSpPr>
                  <p:cNvPr id="188" name="ZoneTexte 187">
                    <a:extLst>
                      <a:ext uri="{FF2B5EF4-FFF2-40B4-BE49-F238E27FC236}">
                        <a16:creationId xmlns:a16="http://schemas.microsoft.com/office/drawing/2014/main" id="{4B615DB6-C9D1-40F8-A33C-4F15E3F26F9A}"/>
                      </a:ext>
                    </a:extLst>
                  </p:cNvPr>
                  <p:cNvSpPr txBox="1"/>
                  <p:nvPr/>
                </p:nvSpPr>
                <p:spPr>
                  <a:xfrm>
                    <a:off x="1790841" y="5985395"/>
                    <a:ext cx="3061928" cy="120032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sz="2400" dirty="0"/>
                      <a:t>Outils pour passe paroi</a:t>
                    </a:r>
                  </a:p>
                  <a:p>
                    <a:r>
                      <a:rPr lang="fr-FR" sz="2400" dirty="0"/>
                      <a:t>BR-100369-014</a:t>
                    </a:r>
                  </a:p>
                  <a:p>
                    <a:r>
                      <a:rPr lang="fr-FR" sz="2400" dirty="0"/>
                      <a:t>BR-100686</a:t>
                    </a:r>
                  </a:p>
                </p:txBody>
              </p:sp>
            </p:grpSp>
            <p:grpSp>
              <p:nvGrpSpPr>
                <p:cNvPr id="171" name="Groupe 170">
                  <a:extLst>
                    <a:ext uri="{FF2B5EF4-FFF2-40B4-BE49-F238E27FC236}">
                      <a16:creationId xmlns:a16="http://schemas.microsoft.com/office/drawing/2014/main" id="{29903C7D-B008-4E3A-A9F6-49667D8EFDA6}"/>
                    </a:ext>
                  </a:extLst>
                </p:cNvPr>
                <p:cNvGrpSpPr/>
                <p:nvPr/>
              </p:nvGrpSpPr>
              <p:grpSpPr>
                <a:xfrm>
                  <a:off x="25532401" y="32661976"/>
                  <a:ext cx="4855816" cy="6834111"/>
                  <a:chOff x="2586571" y="12598629"/>
                  <a:chExt cx="4855816" cy="6834111"/>
                </a:xfrm>
              </p:grpSpPr>
              <p:pic>
                <p:nvPicPr>
                  <p:cNvPr id="182" name="Image 181">
                    <a:extLst>
                      <a:ext uri="{FF2B5EF4-FFF2-40B4-BE49-F238E27FC236}">
                        <a16:creationId xmlns:a16="http://schemas.microsoft.com/office/drawing/2014/main" id="{A586DABF-0051-46D2-9FE2-7E3585D79C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5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2586571" y="12598629"/>
                    <a:ext cx="4855816" cy="6834111"/>
                  </a:xfrm>
                  <a:prstGeom prst="rect">
                    <a:avLst/>
                  </a:prstGeom>
                </p:spPr>
              </p:pic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0B71D428-5918-499B-9A64-3558F9E576BB}"/>
                      </a:ext>
                    </a:extLst>
                  </p:cNvPr>
                  <p:cNvSpPr/>
                  <p:nvPr/>
                </p:nvSpPr>
                <p:spPr>
                  <a:xfrm>
                    <a:off x="4688387" y="13246075"/>
                    <a:ext cx="1688411" cy="70788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fr-FR" sz="2000" dirty="0"/>
                      <a:t>Vacuum </a:t>
                    </a:r>
                    <a:r>
                      <a:rPr lang="fr-FR" sz="2000" dirty="0" err="1"/>
                      <a:t>Pump</a:t>
                    </a:r>
                    <a:endParaRPr lang="fr-FR" sz="2000" dirty="0"/>
                  </a:p>
                  <a:p>
                    <a:r>
                      <a:rPr lang="fr-FR" sz="2000" dirty="0"/>
                      <a:t>BR-100297</a:t>
                    </a:r>
                  </a:p>
                </p:txBody>
              </p:sp>
            </p:grpSp>
            <p:sp>
              <p:nvSpPr>
                <p:cNvPr id="175" name="Rectangle : coins arrondis 174">
                  <a:extLst>
                    <a:ext uri="{FF2B5EF4-FFF2-40B4-BE49-F238E27FC236}">
                      <a16:creationId xmlns:a16="http://schemas.microsoft.com/office/drawing/2014/main" id="{22B5AE92-B2FD-448F-90C1-20F6E63E3B88}"/>
                    </a:ext>
                  </a:extLst>
                </p:cNvPr>
                <p:cNvSpPr/>
                <p:nvPr/>
              </p:nvSpPr>
              <p:spPr>
                <a:xfrm>
                  <a:off x="21746176" y="32486353"/>
                  <a:ext cx="8642041" cy="10760355"/>
                </a:xfrm>
                <a:prstGeom prst="roundRect">
                  <a:avLst/>
                </a:prstGeom>
                <a:noFill/>
                <a:ln>
                  <a:solidFill>
                    <a:srgbClr val="0092D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56" name="ZoneTexte 155">
                <a:extLst>
                  <a:ext uri="{FF2B5EF4-FFF2-40B4-BE49-F238E27FC236}">
                    <a16:creationId xmlns:a16="http://schemas.microsoft.com/office/drawing/2014/main" id="{146A0A53-C030-4544-B5FD-2AF3CD239EED}"/>
                  </a:ext>
                </a:extLst>
              </p:cNvPr>
              <p:cNvSpPr txBox="1"/>
              <p:nvPr/>
            </p:nvSpPr>
            <p:spPr>
              <a:xfrm>
                <a:off x="26761406" y="37609610"/>
                <a:ext cx="1992212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4400" dirty="0"/>
                  <a:t>Outils</a:t>
                </a:r>
              </a:p>
              <a:p>
                <a:r>
                  <a:rPr lang="fr-FR" sz="4400" dirty="0"/>
                  <a:t>1/flotte</a:t>
                </a:r>
              </a:p>
            </p:txBody>
          </p:sp>
          <p:grpSp>
            <p:nvGrpSpPr>
              <p:cNvPr id="158" name="Groupe 157">
                <a:extLst>
                  <a:ext uri="{FF2B5EF4-FFF2-40B4-BE49-F238E27FC236}">
                    <a16:creationId xmlns:a16="http://schemas.microsoft.com/office/drawing/2014/main" id="{3A4C2C53-4BB4-4960-9C1A-837F3D89BC60}"/>
                  </a:ext>
                </a:extLst>
              </p:cNvPr>
              <p:cNvGrpSpPr/>
              <p:nvPr/>
            </p:nvGrpSpPr>
            <p:grpSpPr>
              <a:xfrm>
                <a:off x="22425492" y="37325983"/>
                <a:ext cx="2857500" cy="1800015"/>
                <a:chOff x="16152017" y="26743793"/>
                <a:chExt cx="2857500" cy="1800015"/>
              </a:xfrm>
            </p:grpSpPr>
            <p:pic>
              <p:nvPicPr>
                <p:cNvPr id="161" name="Image 160">
                  <a:extLst>
                    <a:ext uri="{FF2B5EF4-FFF2-40B4-BE49-F238E27FC236}">
                      <a16:creationId xmlns:a16="http://schemas.microsoft.com/office/drawing/2014/main" id="{862A7337-6046-43A4-B2F6-F6DC21624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6"/>
                <a:srcRect b="37007"/>
                <a:stretch/>
              </p:blipFill>
              <p:spPr>
                <a:xfrm>
                  <a:off x="16152017" y="26743793"/>
                  <a:ext cx="2857500" cy="1800015"/>
                </a:xfrm>
                <a:prstGeom prst="rect">
                  <a:avLst/>
                </a:prstGeom>
              </p:spPr>
            </p:pic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25B4474B-E1A1-48F8-A70B-1B038D1CAB28}"/>
                    </a:ext>
                  </a:extLst>
                </p:cNvPr>
                <p:cNvSpPr/>
                <p:nvPr/>
              </p:nvSpPr>
              <p:spPr>
                <a:xfrm>
                  <a:off x="16348541" y="27302160"/>
                  <a:ext cx="1483098" cy="7078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>
                  <a:defPPr>
                    <a:defRPr lang="fr-FR"/>
                  </a:defPPr>
                  <a:lvl1pPr marL="0" algn="l" defTabSz="2087941" rtl="0" eaLnBrk="1" latinLnBrk="0" hangingPunct="1">
                    <a:defRPr sz="822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2087941" algn="l" defTabSz="2087941" rtl="0" eaLnBrk="1" latinLnBrk="0" hangingPunct="1">
                    <a:defRPr sz="822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4175882" algn="l" defTabSz="2087941" rtl="0" eaLnBrk="1" latinLnBrk="0" hangingPunct="1">
                    <a:defRPr sz="822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6263823" algn="l" defTabSz="2087941" rtl="0" eaLnBrk="1" latinLnBrk="0" hangingPunct="1">
                    <a:defRPr sz="822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8351764" algn="l" defTabSz="2087941" rtl="0" eaLnBrk="1" latinLnBrk="0" hangingPunct="1">
                    <a:defRPr sz="822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0439705" algn="l" defTabSz="2087941" rtl="0" eaLnBrk="1" latinLnBrk="0" hangingPunct="1">
                    <a:defRPr sz="822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2527646" algn="l" defTabSz="2087941" rtl="0" eaLnBrk="1" latinLnBrk="0" hangingPunct="1">
                    <a:defRPr sz="822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4615587" algn="l" defTabSz="2087941" rtl="0" eaLnBrk="1" latinLnBrk="0" hangingPunct="1">
                    <a:defRPr sz="822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6703528" algn="l" defTabSz="2087941" rtl="0" eaLnBrk="1" latinLnBrk="0" hangingPunct="1">
                    <a:defRPr sz="822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fr-FR" sz="2000" dirty="0">
                      <a:solidFill>
                        <a:srgbClr val="1D252C"/>
                      </a:solidFill>
                      <a:latin typeface="Roboto"/>
                    </a:rPr>
                    <a:t>O ring </a:t>
                  </a:r>
                  <a:r>
                    <a:rPr lang="fr-FR" sz="2000" dirty="0" err="1">
                      <a:solidFill>
                        <a:srgbClr val="1D252C"/>
                      </a:solidFill>
                      <a:latin typeface="Roboto"/>
                    </a:rPr>
                    <a:t>pick</a:t>
                  </a:r>
                  <a:endParaRPr lang="fr-FR" sz="2000" dirty="0">
                    <a:solidFill>
                      <a:srgbClr val="1D252C"/>
                    </a:solidFill>
                    <a:latin typeface="Roboto"/>
                  </a:endParaRPr>
                </a:p>
                <a:p>
                  <a:r>
                    <a:rPr lang="fr-FR" sz="2000" dirty="0">
                      <a:solidFill>
                        <a:srgbClr val="1D252C"/>
                      </a:solidFill>
                      <a:latin typeface="Roboto"/>
                    </a:rPr>
                    <a:t>BR-100574</a:t>
                  </a:r>
                  <a:endParaRPr lang="fr-FR" sz="2000" dirty="0"/>
                </a:p>
              </p:txBody>
            </p:sp>
          </p:grpSp>
        </p:grpSp>
        <p:pic>
          <p:nvPicPr>
            <p:cNvPr id="189" name="Image 188">
              <a:extLst>
                <a:ext uri="{FF2B5EF4-FFF2-40B4-BE49-F238E27FC236}">
                  <a16:creationId xmlns:a16="http://schemas.microsoft.com/office/drawing/2014/main" id="{23D957EB-374B-41D3-A09A-ECE7BA757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08" t="5280" r="8368" b="6016"/>
            <a:stretch/>
          </p:blipFill>
          <p:spPr>
            <a:xfrm>
              <a:off x="21691177" y="38861092"/>
              <a:ext cx="2997818" cy="2264534"/>
            </a:xfrm>
            <a:prstGeom prst="rect">
              <a:avLst/>
            </a:prstGeom>
          </p:spPr>
        </p:pic>
        <p:sp>
          <p:nvSpPr>
            <p:cNvPr id="190" name="ZoneTexte 189">
              <a:extLst>
                <a:ext uri="{FF2B5EF4-FFF2-40B4-BE49-F238E27FC236}">
                  <a16:creationId xmlns:a16="http://schemas.microsoft.com/office/drawing/2014/main" id="{7F1D0F9C-E7CF-46A6-8A14-4AB999FD25F7}"/>
                </a:ext>
              </a:extLst>
            </p:cNvPr>
            <p:cNvSpPr txBox="1"/>
            <p:nvPr/>
          </p:nvSpPr>
          <p:spPr>
            <a:xfrm>
              <a:off x="24698505" y="40520746"/>
              <a:ext cx="408284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COB 3240     Outil de sertissage Shunt</a:t>
              </a:r>
            </a:p>
            <a:p>
              <a:r>
                <a:rPr lang="fr-FR" sz="2000" dirty="0"/>
                <a:t>Cobalt </a:t>
              </a:r>
              <a:r>
                <a:rPr lang="fr-FR" sz="2000" dirty="0" err="1"/>
                <a:t>Series</a:t>
              </a:r>
              <a:r>
                <a:rPr lang="fr-FR" sz="2000" dirty="0"/>
                <a:t> Cable </a:t>
              </a:r>
              <a:r>
                <a:rPr lang="fr-FR" sz="2000" dirty="0" err="1"/>
                <a:t>Termination</a:t>
              </a:r>
              <a:r>
                <a:rPr lang="fr-FR" sz="2000" dirty="0"/>
                <a:t> Tool</a:t>
              </a:r>
            </a:p>
            <a:p>
              <a:r>
                <a:rPr lang="fr-FR" sz="2000" dirty="0"/>
                <a:t>4-pin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C905D056-D408-40D6-99F2-113C70B809BE}"/>
              </a:ext>
            </a:extLst>
          </p:cNvPr>
          <p:cNvGrpSpPr/>
          <p:nvPr/>
        </p:nvGrpSpPr>
        <p:grpSpPr>
          <a:xfrm>
            <a:off x="5083367" y="21336869"/>
            <a:ext cx="5264646" cy="6267045"/>
            <a:chOff x="7170774" y="21381102"/>
            <a:chExt cx="5264646" cy="6267045"/>
          </a:xfrm>
        </p:grpSpPr>
        <p:grpSp>
          <p:nvGrpSpPr>
            <p:cNvPr id="210" name="Groupe 209">
              <a:extLst>
                <a:ext uri="{FF2B5EF4-FFF2-40B4-BE49-F238E27FC236}">
                  <a16:creationId xmlns:a16="http://schemas.microsoft.com/office/drawing/2014/main" id="{F6C48D6C-2FF1-4733-8C05-6A538253EC11}"/>
                </a:ext>
              </a:extLst>
            </p:cNvPr>
            <p:cNvGrpSpPr/>
            <p:nvPr/>
          </p:nvGrpSpPr>
          <p:grpSpPr>
            <a:xfrm>
              <a:off x="7170774" y="21381102"/>
              <a:ext cx="5264646" cy="6267045"/>
              <a:chOff x="5738933" y="22452110"/>
              <a:chExt cx="5264646" cy="6267045"/>
            </a:xfrm>
          </p:grpSpPr>
          <p:pic>
            <p:nvPicPr>
              <p:cNvPr id="212" name="Image 211">
                <a:extLst>
                  <a:ext uri="{FF2B5EF4-FFF2-40B4-BE49-F238E27FC236}">
                    <a16:creationId xmlns:a16="http://schemas.microsoft.com/office/drawing/2014/main" id="{BEB32E6F-F2FC-422A-99F6-863411A43B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562" t="30585" r="5543" b="27280"/>
              <a:stretch/>
            </p:blipFill>
            <p:spPr>
              <a:xfrm>
                <a:off x="6113152" y="22623652"/>
                <a:ext cx="4182619" cy="2005055"/>
              </a:xfrm>
              <a:prstGeom prst="roundRect">
                <a:avLst/>
              </a:prstGeom>
            </p:spPr>
          </p:pic>
          <p:grpSp>
            <p:nvGrpSpPr>
              <p:cNvPr id="213" name="Groupe 212">
                <a:extLst>
                  <a:ext uri="{FF2B5EF4-FFF2-40B4-BE49-F238E27FC236}">
                    <a16:creationId xmlns:a16="http://schemas.microsoft.com/office/drawing/2014/main" id="{7DB45D82-8E01-428F-B960-794A57C77A86}"/>
                  </a:ext>
                </a:extLst>
              </p:cNvPr>
              <p:cNvGrpSpPr/>
              <p:nvPr/>
            </p:nvGrpSpPr>
            <p:grpSpPr>
              <a:xfrm>
                <a:off x="5738933" y="22452110"/>
                <a:ext cx="5210534" cy="4657069"/>
                <a:chOff x="23375478" y="14816100"/>
                <a:chExt cx="5210534" cy="4657069"/>
              </a:xfrm>
            </p:grpSpPr>
            <p:sp>
              <p:nvSpPr>
                <p:cNvPr id="227" name="ZoneTexte 226">
                  <a:extLst>
                    <a:ext uri="{FF2B5EF4-FFF2-40B4-BE49-F238E27FC236}">
                      <a16:creationId xmlns:a16="http://schemas.microsoft.com/office/drawing/2014/main" id="{DB207463-884A-4CEF-A80A-8C04AA6B6E5C}"/>
                    </a:ext>
                  </a:extLst>
                </p:cNvPr>
                <p:cNvSpPr txBox="1"/>
                <p:nvPr/>
              </p:nvSpPr>
              <p:spPr>
                <a:xfrm>
                  <a:off x="25239233" y="15413171"/>
                  <a:ext cx="2246647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2000" dirty="0"/>
                    <a:t>COB-1231</a:t>
                  </a:r>
                </a:p>
                <a:p>
                  <a:r>
                    <a:rPr lang="fr-FR" sz="2000" dirty="0"/>
                    <a:t>3 pin</a:t>
                  </a:r>
                </a:p>
                <a:p>
                  <a:r>
                    <a:rPr lang="fr-FR" sz="2000" dirty="0"/>
                    <a:t>1 m de longueur</a:t>
                  </a:r>
                </a:p>
              </p:txBody>
            </p:sp>
            <p:sp>
              <p:nvSpPr>
                <p:cNvPr id="233" name="Rectangle : coins arrondis 232">
                  <a:extLst>
                    <a:ext uri="{FF2B5EF4-FFF2-40B4-BE49-F238E27FC236}">
                      <a16:creationId xmlns:a16="http://schemas.microsoft.com/office/drawing/2014/main" id="{C349861E-D1F2-462D-AC24-4868350D8D80}"/>
                    </a:ext>
                  </a:extLst>
                </p:cNvPr>
                <p:cNvSpPr/>
                <p:nvPr/>
              </p:nvSpPr>
              <p:spPr>
                <a:xfrm>
                  <a:off x="23375478" y="14816100"/>
                  <a:ext cx="5210534" cy="4657069"/>
                </a:xfrm>
                <a:prstGeom prst="roundRect">
                  <a:avLst/>
                </a:prstGeom>
                <a:noFill/>
                <a:ln w="28575">
                  <a:solidFill>
                    <a:srgbClr val="FFC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214" name="ZoneTexte 213">
                <a:extLst>
                  <a:ext uri="{FF2B5EF4-FFF2-40B4-BE49-F238E27FC236}">
                    <a16:creationId xmlns:a16="http://schemas.microsoft.com/office/drawing/2014/main" id="{9AB6A2BC-EADA-4C51-A880-847516BA5E4C}"/>
                  </a:ext>
                </a:extLst>
              </p:cNvPr>
              <p:cNvSpPr txBox="1"/>
              <p:nvPr/>
            </p:nvSpPr>
            <p:spPr>
              <a:xfrm>
                <a:off x="6074567" y="27149495"/>
                <a:ext cx="492901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3200" dirty="0"/>
                  <a:t>Cable chargement </a:t>
                </a:r>
              </a:p>
              <a:p>
                <a:r>
                  <a:rPr lang="fr-FR" sz="3200" dirty="0"/>
                  <a:t>de batterie &amp; Clé de charge        1/Flotte</a:t>
                </a:r>
              </a:p>
            </p:txBody>
          </p:sp>
          <p:grpSp>
            <p:nvGrpSpPr>
              <p:cNvPr id="215" name="Groupe 214">
                <a:extLst>
                  <a:ext uri="{FF2B5EF4-FFF2-40B4-BE49-F238E27FC236}">
                    <a16:creationId xmlns:a16="http://schemas.microsoft.com/office/drawing/2014/main" id="{70DB1F45-B50D-4C55-BFD4-A3B7B7178EC2}"/>
                  </a:ext>
                </a:extLst>
              </p:cNvPr>
              <p:cNvGrpSpPr/>
              <p:nvPr/>
            </p:nvGrpSpPr>
            <p:grpSpPr>
              <a:xfrm>
                <a:off x="9297010" y="24306321"/>
                <a:ext cx="1449499" cy="1723444"/>
                <a:chOff x="22409026" y="19702414"/>
                <a:chExt cx="1449499" cy="1723444"/>
              </a:xfrm>
            </p:grpSpPr>
            <p:pic>
              <p:nvPicPr>
                <p:cNvPr id="225" name="Image 224">
                  <a:extLst>
                    <a:ext uri="{FF2B5EF4-FFF2-40B4-BE49-F238E27FC236}">
                      <a16:creationId xmlns:a16="http://schemas.microsoft.com/office/drawing/2014/main" id="{EC58CAEA-1A23-422C-995A-6F03B9D535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t="9838"/>
                <a:stretch/>
              </p:blipFill>
              <p:spPr>
                <a:xfrm>
                  <a:off x="22471858" y="20401403"/>
                  <a:ext cx="1219007" cy="1024455"/>
                </a:xfrm>
                <a:prstGeom prst="rect">
                  <a:avLst/>
                </a:prstGeom>
              </p:spPr>
            </p:pic>
            <p:sp>
              <p:nvSpPr>
                <p:cNvPr id="226" name="ZoneTexte 225">
                  <a:extLst>
                    <a:ext uri="{FF2B5EF4-FFF2-40B4-BE49-F238E27FC236}">
                      <a16:creationId xmlns:a16="http://schemas.microsoft.com/office/drawing/2014/main" id="{E80CEB42-4446-4118-9341-74F369F7F1CF}"/>
                    </a:ext>
                  </a:extLst>
                </p:cNvPr>
                <p:cNvSpPr txBox="1"/>
                <p:nvPr/>
              </p:nvSpPr>
              <p:spPr>
                <a:xfrm>
                  <a:off x="22409026" y="19702414"/>
                  <a:ext cx="1449499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2000" dirty="0" err="1"/>
                    <a:t>Dummy</a:t>
                  </a:r>
                  <a:r>
                    <a:rPr lang="fr-FR" sz="2000" dirty="0"/>
                    <a:t> Cap</a:t>
                  </a:r>
                </a:p>
                <a:p>
                  <a:r>
                    <a:rPr lang="fr-FR" sz="2000" dirty="0"/>
                    <a:t>COB-1003</a:t>
                  </a:r>
                </a:p>
              </p:txBody>
            </p:sp>
          </p:grpSp>
          <p:sp>
            <p:nvSpPr>
              <p:cNvPr id="216" name="ZoneTexte 215">
                <a:extLst>
                  <a:ext uri="{FF2B5EF4-FFF2-40B4-BE49-F238E27FC236}">
                    <a16:creationId xmlns:a16="http://schemas.microsoft.com/office/drawing/2014/main" id="{A140655B-29AA-4CAA-A474-A7D17C3B7B68}"/>
                  </a:ext>
                </a:extLst>
              </p:cNvPr>
              <p:cNvSpPr txBox="1"/>
              <p:nvPr/>
            </p:nvSpPr>
            <p:spPr>
              <a:xfrm>
                <a:off x="9919793" y="25727828"/>
                <a:ext cx="71365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4400" dirty="0"/>
                  <a:t>x2</a:t>
                </a:r>
              </a:p>
            </p:txBody>
          </p:sp>
        </p:grpSp>
        <p:pic>
          <p:nvPicPr>
            <p:cNvPr id="194" name="Image 193">
              <a:extLst>
                <a:ext uri="{FF2B5EF4-FFF2-40B4-BE49-F238E27FC236}">
                  <a16:creationId xmlns:a16="http://schemas.microsoft.com/office/drawing/2014/main" id="{88EFD0AB-601E-4B6C-9505-ECDDDD530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870719" y="23382192"/>
              <a:ext cx="2463563" cy="1807937"/>
            </a:xfrm>
            <a:prstGeom prst="rect">
              <a:avLst/>
            </a:prstGeom>
          </p:spPr>
        </p:pic>
        <p:sp>
          <p:nvSpPr>
            <p:cNvPr id="195" name="ZoneTexte 194">
              <a:extLst>
                <a:ext uri="{FF2B5EF4-FFF2-40B4-BE49-F238E27FC236}">
                  <a16:creationId xmlns:a16="http://schemas.microsoft.com/office/drawing/2014/main" id="{185B3305-987B-4900-BEC2-DF56221E6F7B}"/>
                </a:ext>
              </a:extLst>
            </p:cNvPr>
            <p:cNvSpPr txBox="1"/>
            <p:nvPr/>
          </p:nvSpPr>
          <p:spPr>
            <a:xfrm>
              <a:off x="9039379" y="24848395"/>
              <a:ext cx="224664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/>
                <a:t>COB-3140 </a:t>
              </a:r>
            </a:p>
            <a:p>
              <a:r>
                <a:rPr lang="fr-FR" sz="2000" dirty="0"/>
                <a:t>(shunt charge)</a:t>
              </a:r>
            </a:p>
            <a:p>
              <a:r>
                <a:rPr lang="fr-FR" sz="2000" dirty="0"/>
                <a:t>4 pin à sertir</a:t>
              </a: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8CDEDB47-212E-4D28-8ABF-D2EFC20BB8C0}"/>
              </a:ext>
            </a:extLst>
          </p:cNvPr>
          <p:cNvGrpSpPr/>
          <p:nvPr/>
        </p:nvGrpSpPr>
        <p:grpSpPr>
          <a:xfrm>
            <a:off x="15230944" y="21823699"/>
            <a:ext cx="3958844" cy="4735679"/>
            <a:chOff x="15154929" y="21651325"/>
            <a:chExt cx="3958844" cy="4735679"/>
          </a:xfrm>
        </p:grpSpPr>
        <p:pic>
          <p:nvPicPr>
            <p:cNvPr id="191" name="Image 190">
              <a:extLst>
                <a:ext uri="{FF2B5EF4-FFF2-40B4-BE49-F238E27FC236}">
                  <a16:creationId xmlns:a16="http://schemas.microsoft.com/office/drawing/2014/main" id="{0BBAAC31-DE0B-4D53-86C0-E6357719B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5171927" y="21724531"/>
              <a:ext cx="2463563" cy="1807937"/>
            </a:xfrm>
            <a:prstGeom prst="rect">
              <a:avLst/>
            </a:prstGeom>
          </p:spPr>
        </p:pic>
        <p:sp>
          <p:nvSpPr>
            <p:cNvPr id="192" name="ZoneTexte 191">
              <a:extLst>
                <a:ext uri="{FF2B5EF4-FFF2-40B4-BE49-F238E27FC236}">
                  <a16:creationId xmlns:a16="http://schemas.microsoft.com/office/drawing/2014/main" id="{7478BFC4-8756-46A5-AFB4-ED1AA49A1F39}"/>
                </a:ext>
              </a:extLst>
            </p:cNvPr>
            <p:cNvSpPr txBox="1"/>
            <p:nvPr/>
          </p:nvSpPr>
          <p:spPr>
            <a:xfrm>
              <a:off x="16340587" y="23190734"/>
              <a:ext cx="277318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/>
                <a:t>COB-3140 </a:t>
              </a:r>
            </a:p>
            <a:p>
              <a:r>
                <a:rPr lang="fr-FR" sz="2000" dirty="0"/>
                <a:t>(shunt fonctionnement)</a:t>
              </a:r>
            </a:p>
            <a:p>
              <a:r>
                <a:rPr lang="fr-FR" sz="2000" dirty="0"/>
                <a:t>4 pin à sertir</a:t>
              </a:r>
            </a:p>
          </p:txBody>
        </p:sp>
        <p:sp>
          <p:nvSpPr>
            <p:cNvPr id="202" name="Rectangle : coins arrondis 201">
              <a:extLst>
                <a:ext uri="{FF2B5EF4-FFF2-40B4-BE49-F238E27FC236}">
                  <a16:creationId xmlns:a16="http://schemas.microsoft.com/office/drawing/2014/main" id="{C82C009D-6D92-4B63-83B4-57BDBEE4BA02}"/>
                </a:ext>
              </a:extLst>
            </p:cNvPr>
            <p:cNvSpPr/>
            <p:nvPr/>
          </p:nvSpPr>
          <p:spPr>
            <a:xfrm>
              <a:off x="15154929" y="21651325"/>
              <a:ext cx="3875146" cy="404083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03" name="Groupe 202">
              <a:extLst>
                <a:ext uri="{FF2B5EF4-FFF2-40B4-BE49-F238E27FC236}">
                  <a16:creationId xmlns:a16="http://schemas.microsoft.com/office/drawing/2014/main" id="{4C7A2694-1E7B-4152-8F58-36D4F21137D1}"/>
                </a:ext>
              </a:extLst>
            </p:cNvPr>
            <p:cNvGrpSpPr/>
            <p:nvPr/>
          </p:nvGrpSpPr>
          <p:grpSpPr>
            <a:xfrm>
              <a:off x="15627565" y="23938911"/>
              <a:ext cx="3280615" cy="1643229"/>
              <a:chOff x="22012543" y="19470874"/>
              <a:chExt cx="3280615" cy="1643229"/>
            </a:xfrm>
          </p:grpSpPr>
          <p:pic>
            <p:nvPicPr>
              <p:cNvPr id="204" name="Image 203">
                <a:extLst>
                  <a:ext uri="{FF2B5EF4-FFF2-40B4-BE49-F238E27FC236}">
                    <a16:creationId xmlns:a16="http://schemas.microsoft.com/office/drawing/2014/main" id="{860F95F7-6006-4411-A433-1CA923FD93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9838"/>
              <a:stretch/>
            </p:blipFill>
            <p:spPr>
              <a:xfrm>
                <a:off x="23418059" y="19470874"/>
                <a:ext cx="1875099" cy="1575835"/>
              </a:xfrm>
              <a:prstGeom prst="rect">
                <a:avLst/>
              </a:prstGeom>
            </p:spPr>
          </p:pic>
          <p:sp>
            <p:nvSpPr>
              <p:cNvPr id="229" name="ZoneTexte 228">
                <a:extLst>
                  <a:ext uri="{FF2B5EF4-FFF2-40B4-BE49-F238E27FC236}">
                    <a16:creationId xmlns:a16="http://schemas.microsoft.com/office/drawing/2014/main" id="{CF8C722C-3187-4EA4-859F-D5D9A82CAB3E}"/>
                  </a:ext>
                </a:extLst>
              </p:cNvPr>
              <p:cNvSpPr txBox="1"/>
              <p:nvPr/>
            </p:nvSpPr>
            <p:spPr>
              <a:xfrm>
                <a:off x="22012543" y="20406217"/>
                <a:ext cx="144949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err="1"/>
                  <a:t>Dummy</a:t>
                </a:r>
                <a:r>
                  <a:rPr lang="fr-FR" sz="2000" dirty="0"/>
                  <a:t> Cap</a:t>
                </a:r>
              </a:p>
              <a:p>
                <a:r>
                  <a:rPr lang="fr-FR" sz="2000" dirty="0"/>
                  <a:t>COB-1003</a:t>
                </a:r>
              </a:p>
            </p:txBody>
          </p:sp>
        </p:grpSp>
        <p:sp>
          <p:nvSpPr>
            <p:cNvPr id="234" name="ZoneTexte 233">
              <a:extLst>
                <a:ext uri="{FF2B5EF4-FFF2-40B4-BE49-F238E27FC236}">
                  <a16:creationId xmlns:a16="http://schemas.microsoft.com/office/drawing/2014/main" id="{4552985D-80C9-404F-8ADF-75EB099643FD}"/>
                </a:ext>
              </a:extLst>
            </p:cNvPr>
            <p:cNvSpPr txBox="1"/>
            <p:nvPr/>
          </p:nvSpPr>
          <p:spPr>
            <a:xfrm>
              <a:off x="15957986" y="25740673"/>
              <a:ext cx="287598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3600" dirty="0"/>
                <a:t>Clé de charge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2195026"/>
      </p:ext>
    </p:extLst>
  </p:cSld>
  <p:clrMapOvr>
    <a:masterClrMapping/>
  </p:clrMapOvr>
</p:sld>
</file>

<file path=ppt/theme/theme1.xml><?xml version="1.0" encoding="utf-8"?>
<a:theme xmlns:a="http://schemas.openxmlformats.org/drawingml/2006/main" name="Conception personnalisé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4501</TotalTime>
  <Words>1188</Words>
  <Application>Microsoft Office PowerPoint</Application>
  <PresentationFormat>Personnalisé</PresentationFormat>
  <Paragraphs>491</Paragraphs>
  <Slides>2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8" baseType="lpstr">
      <vt:lpstr>Arial</vt:lpstr>
      <vt:lpstr>Calibri</vt:lpstr>
      <vt:lpstr>Open Sans</vt:lpstr>
      <vt:lpstr>Open Sans Light</vt:lpstr>
      <vt:lpstr>Roboto</vt:lpstr>
      <vt:lpstr>Conception personnalisée</vt:lpstr>
      <vt:lpstr>Présentation PowerPoint</vt:lpstr>
      <vt:lpstr>Présentation PowerPoint</vt:lpstr>
    </vt:vector>
  </TitlesOfParts>
  <Company>maison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coco coco</dc:creator>
  <cp:lastModifiedBy>Olivier FAUVARQUE</cp:lastModifiedBy>
  <cp:revision>577</cp:revision>
  <cp:lastPrinted>2021-06-15T12:28:49Z</cp:lastPrinted>
  <dcterms:created xsi:type="dcterms:W3CDTF">2017-06-18T13:28:54Z</dcterms:created>
  <dcterms:modified xsi:type="dcterms:W3CDTF">2026-01-12T12:39:15Z</dcterms:modified>
</cp:coreProperties>
</file>